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6" r:id="rId3"/>
    <p:sldId id="288" r:id="rId4"/>
    <p:sldId id="289" r:id="rId5"/>
    <p:sldId id="304" r:id="rId6"/>
    <p:sldId id="303" r:id="rId7"/>
    <p:sldId id="290" r:id="rId8"/>
    <p:sldId id="291" r:id="rId9"/>
    <p:sldId id="292" r:id="rId10"/>
    <p:sldId id="293" r:id="rId11"/>
    <p:sldId id="294" r:id="rId12"/>
    <p:sldId id="296" r:id="rId13"/>
    <p:sldId id="297" r:id="rId14"/>
    <p:sldId id="298" r:id="rId15"/>
    <p:sldId id="299" r:id="rId16"/>
    <p:sldId id="300" r:id="rId17"/>
    <p:sldId id="302" r:id="rId18"/>
  </p:sldIdLst>
  <p:sldSz cx="9144000" cy="6858000" type="screen4x3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CB8"/>
    <a:srgbClr val="0065BD"/>
    <a:srgbClr val="739600"/>
    <a:srgbClr val="E98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5" autoAdjust="0"/>
    <p:restoredTop sz="86679" autoAdjust="0"/>
  </p:normalViewPr>
  <p:slideViewPr>
    <p:cSldViewPr snapToGrid="0" snapToObjects="1">
      <p:cViewPr>
        <p:scale>
          <a:sx n="80" d="100"/>
          <a:sy n="80" d="100"/>
        </p:scale>
        <p:origin x="-107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1BE06B-6493-478F-8629-BA09F9526AF0}" type="datetimeFigureOut">
              <a:rPr lang="en-US" smtClean="0"/>
              <a:t>3/30/2015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9788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6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2207C-C688-453A-9133-4E09AD58B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00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2207C-C688-453A-9133-4E09AD58B7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96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/>
          <a:p>
            <a:pPr>
              <a:spcBef>
                <a:spcPct val="0"/>
              </a:spcBef>
            </a:pPr>
            <a:endParaRPr kumimoji="0" lang="en-US" alt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4820" name="Slide Number Placeholder 3"/>
          <p:cNvSpPr txBox="1">
            <a:spLocks noGrp="1"/>
          </p:cNvSpPr>
          <p:nvPr/>
        </p:nvSpPr>
        <p:spPr bwMode="auto">
          <a:xfrm>
            <a:off x="3884076" y="8829574"/>
            <a:ext cx="2972289" cy="46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 anchor="b"/>
          <a:lstStyle>
            <a:lvl1pPr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9894A9-DD75-410C-9190-40EFD8B718AE}" type="slidenum">
              <a:rPr kumimoji="0" lang="en-US" altLang="zh-CN">
                <a:latin typeface="Arial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kumimoji="0" lang="en-US" altLang="zh-CN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/>
          <a:p>
            <a:pPr>
              <a:spcBef>
                <a:spcPct val="0"/>
              </a:spcBef>
            </a:pPr>
            <a:endParaRPr kumimoji="0" lang="en-US" alt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4820" name="Slide Number Placeholder 3"/>
          <p:cNvSpPr txBox="1">
            <a:spLocks noGrp="1"/>
          </p:cNvSpPr>
          <p:nvPr/>
        </p:nvSpPr>
        <p:spPr bwMode="auto">
          <a:xfrm>
            <a:off x="3884076" y="8829574"/>
            <a:ext cx="2972289" cy="46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 anchor="b"/>
          <a:lstStyle>
            <a:lvl1pPr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9894A9-DD75-410C-9190-40EFD8B718AE}" type="slidenum">
              <a:rPr kumimoji="0" lang="en-US" altLang="zh-CN">
                <a:latin typeface="Arial" charset="0"/>
              </a:rPr>
              <a:pPr algn="r" eaLnBrk="1" hangingPunct="1">
                <a:spcBef>
                  <a:spcPct val="0"/>
                </a:spcBef>
              </a:pPr>
              <a:t>11</a:t>
            </a:fld>
            <a:endParaRPr kumimoji="0" lang="en-US" altLang="zh-CN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/>
          <a:p>
            <a:pPr>
              <a:spcBef>
                <a:spcPct val="0"/>
              </a:spcBef>
            </a:pPr>
            <a:endParaRPr kumimoji="0" lang="en-US" alt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4820" name="Slide Number Placeholder 3"/>
          <p:cNvSpPr txBox="1">
            <a:spLocks noGrp="1"/>
          </p:cNvSpPr>
          <p:nvPr/>
        </p:nvSpPr>
        <p:spPr bwMode="auto">
          <a:xfrm>
            <a:off x="3884076" y="8829574"/>
            <a:ext cx="2972289" cy="46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 anchor="b"/>
          <a:lstStyle>
            <a:lvl1pPr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9894A9-DD75-410C-9190-40EFD8B718AE}" type="slidenum">
              <a:rPr kumimoji="0" lang="en-US" altLang="zh-CN">
                <a:latin typeface="Arial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kumimoji="0" lang="en-US" altLang="zh-CN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/>
          <a:p>
            <a:pPr>
              <a:spcBef>
                <a:spcPct val="0"/>
              </a:spcBef>
            </a:pPr>
            <a:endParaRPr kumimoji="0" lang="en-US" alt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4820" name="Slide Number Placeholder 3"/>
          <p:cNvSpPr txBox="1">
            <a:spLocks noGrp="1"/>
          </p:cNvSpPr>
          <p:nvPr/>
        </p:nvSpPr>
        <p:spPr bwMode="auto">
          <a:xfrm>
            <a:off x="3884076" y="8829574"/>
            <a:ext cx="2972289" cy="46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 anchor="b"/>
          <a:lstStyle>
            <a:lvl1pPr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9894A9-DD75-410C-9190-40EFD8B718AE}" type="slidenum">
              <a:rPr kumimoji="0" lang="en-US" altLang="zh-CN">
                <a:latin typeface="Arial" charset="0"/>
              </a:rPr>
              <a:pPr algn="r" eaLnBrk="1" hangingPunct="1">
                <a:spcBef>
                  <a:spcPct val="0"/>
                </a:spcBef>
              </a:pPr>
              <a:t>13</a:t>
            </a:fld>
            <a:endParaRPr kumimoji="0" lang="en-US" altLang="zh-CN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/>
          <a:p>
            <a:pPr>
              <a:spcBef>
                <a:spcPct val="0"/>
              </a:spcBef>
            </a:pPr>
            <a:endParaRPr kumimoji="0" lang="en-US" alt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4820" name="Slide Number Placeholder 3"/>
          <p:cNvSpPr txBox="1">
            <a:spLocks noGrp="1"/>
          </p:cNvSpPr>
          <p:nvPr/>
        </p:nvSpPr>
        <p:spPr bwMode="auto">
          <a:xfrm>
            <a:off x="3884076" y="8829574"/>
            <a:ext cx="2972289" cy="46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 anchor="b"/>
          <a:lstStyle>
            <a:lvl1pPr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9894A9-DD75-410C-9190-40EFD8B718AE}" type="slidenum">
              <a:rPr kumimoji="0" lang="en-US" altLang="zh-CN">
                <a:latin typeface="Arial" charset="0"/>
              </a:rPr>
              <a:pPr algn="r" eaLnBrk="1" hangingPunct="1">
                <a:spcBef>
                  <a:spcPct val="0"/>
                </a:spcBef>
              </a:pPr>
              <a:t>14</a:t>
            </a:fld>
            <a:endParaRPr kumimoji="0" lang="en-US" altLang="zh-CN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/>
          <a:p>
            <a:pPr>
              <a:spcBef>
                <a:spcPct val="0"/>
              </a:spcBef>
            </a:pPr>
            <a:endParaRPr kumimoji="0" lang="en-US" alt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4820" name="Slide Number Placeholder 3"/>
          <p:cNvSpPr txBox="1">
            <a:spLocks noGrp="1"/>
          </p:cNvSpPr>
          <p:nvPr/>
        </p:nvSpPr>
        <p:spPr bwMode="auto">
          <a:xfrm>
            <a:off x="3884076" y="8829574"/>
            <a:ext cx="2972289" cy="46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 anchor="b"/>
          <a:lstStyle>
            <a:lvl1pPr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9894A9-DD75-410C-9190-40EFD8B718AE}" type="slidenum">
              <a:rPr kumimoji="0" lang="en-US" altLang="zh-CN">
                <a:latin typeface="Arial" charset="0"/>
              </a:rPr>
              <a:pPr algn="r" eaLnBrk="1" hangingPunct="1">
                <a:spcBef>
                  <a:spcPct val="0"/>
                </a:spcBef>
              </a:pPr>
              <a:t>15</a:t>
            </a:fld>
            <a:endParaRPr kumimoji="0" lang="en-US" altLang="zh-CN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/>
          <a:p>
            <a:pPr>
              <a:spcBef>
                <a:spcPct val="0"/>
              </a:spcBef>
            </a:pPr>
            <a:endParaRPr kumimoji="0" lang="en-US" alt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4820" name="Slide Number Placeholder 3"/>
          <p:cNvSpPr txBox="1">
            <a:spLocks noGrp="1"/>
          </p:cNvSpPr>
          <p:nvPr/>
        </p:nvSpPr>
        <p:spPr bwMode="auto">
          <a:xfrm>
            <a:off x="3884076" y="8829574"/>
            <a:ext cx="2972289" cy="46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 anchor="b"/>
          <a:lstStyle>
            <a:lvl1pPr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9894A9-DD75-410C-9190-40EFD8B718AE}" type="slidenum">
              <a:rPr kumimoji="0" lang="en-US" altLang="zh-CN">
                <a:latin typeface="Arial" charset="0"/>
              </a:rPr>
              <a:pPr algn="r" eaLnBrk="1" hangingPunct="1">
                <a:spcBef>
                  <a:spcPct val="0"/>
                </a:spcBef>
              </a:pPr>
              <a:t>16</a:t>
            </a:fld>
            <a:endParaRPr kumimoji="0" lang="en-US" altLang="zh-CN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/>
          <a:p>
            <a:pPr>
              <a:spcBef>
                <a:spcPct val="0"/>
              </a:spcBef>
            </a:pPr>
            <a:endParaRPr kumimoji="0" lang="en-US" alt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4820" name="Slide Number Placeholder 3"/>
          <p:cNvSpPr txBox="1">
            <a:spLocks noGrp="1"/>
          </p:cNvSpPr>
          <p:nvPr/>
        </p:nvSpPr>
        <p:spPr bwMode="auto">
          <a:xfrm>
            <a:off x="3884076" y="8829574"/>
            <a:ext cx="2972289" cy="46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 anchor="b"/>
          <a:lstStyle>
            <a:lvl1pPr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9894A9-DD75-410C-9190-40EFD8B718AE}" type="slidenum">
              <a:rPr kumimoji="0" lang="en-US" altLang="zh-CN">
                <a:latin typeface="Arial" charset="0"/>
              </a:rPr>
              <a:pPr algn="r" eaLnBrk="1" hangingPunct="1">
                <a:spcBef>
                  <a:spcPct val="0"/>
                </a:spcBef>
              </a:pPr>
              <a:t>17</a:t>
            </a:fld>
            <a:endParaRPr kumimoji="0" lang="en-US" altLang="zh-CN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/>
          <a:p>
            <a:pPr>
              <a:spcBef>
                <a:spcPct val="0"/>
              </a:spcBef>
            </a:pPr>
            <a:endParaRPr kumimoji="0" lang="en-US" alt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4820" name="Slide Number Placeholder 3"/>
          <p:cNvSpPr txBox="1">
            <a:spLocks noGrp="1"/>
          </p:cNvSpPr>
          <p:nvPr/>
        </p:nvSpPr>
        <p:spPr bwMode="auto">
          <a:xfrm>
            <a:off x="3884076" y="8829574"/>
            <a:ext cx="2972289" cy="46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 anchor="b"/>
          <a:lstStyle>
            <a:lvl1pPr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9894A9-DD75-410C-9190-40EFD8B718AE}" type="slidenum">
              <a:rPr kumimoji="0" lang="en-US" altLang="zh-CN">
                <a:latin typeface="Arial" charset="0"/>
              </a:rPr>
              <a:pPr algn="r" eaLnBrk="1" hangingPunct="1">
                <a:spcBef>
                  <a:spcPct val="0"/>
                </a:spcBef>
              </a:pPr>
              <a:t>2</a:t>
            </a:fld>
            <a:endParaRPr kumimoji="0" lang="en-US" altLang="zh-CN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/>
          <a:p>
            <a:pPr>
              <a:spcBef>
                <a:spcPct val="0"/>
              </a:spcBef>
            </a:pPr>
            <a:endParaRPr kumimoji="0" lang="en-US" alt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4820" name="Slide Number Placeholder 3"/>
          <p:cNvSpPr txBox="1">
            <a:spLocks noGrp="1"/>
          </p:cNvSpPr>
          <p:nvPr/>
        </p:nvSpPr>
        <p:spPr bwMode="auto">
          <a:xfrm>
            <a:off x="3884076" y="8829574"/>
            <a:ext cx="2972289" cy="46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 anchor="b"/>
          <a:lstStyle>
            <a:lvl1pPr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9894A9-DD75-410C-9190-40EFD8B718AE}" type="slidenum">
              <a:rPr kumimoji="0" lang="en-US" altLang="zh-CN">
                <a:latin typeface="Arial" charset="0"/>
              </a:rPr>
              <a:pPr algn="r" eaLnBrk="1" hangingPunct="1">
                <a:spcBef>
                  <a:spcPct val="0"/>
                </a:spcBef>
              </a:pPr>
              <a:t>3</a:t>
            </a:fld>
            <a:endParaRPr kumimoji="0" lang="en-US" altLang="zh-CN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/>
          <a:p>
            <a:pPr>
              <a:spcBef>
                <a:spcPct val="0"/>
              </a:spcBef>
            </a:pPr>
            <a:endParaRPr kumimoji="0" lang="en-US" alt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4820" name="Slide Number Placeholder 3"/>
          <p:cNvSpPr txBox="1">
            <a:spLocks noGrp="1"/>
          </p:cNvSpPr>
          <p:nvPr/>
        </p:nvSpPr>
        <p:spPr bwMode="auto">
          <a:xfrm>
            <a:off x="3884076" y="8829574"/>
            <a:ext cx="2972289" cy="46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 anchor="b"/>
          <a:lstStyle>
            <a:lvl1pPr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9894A9-DD75-410C-9190-40EFD8B718AE}" type="slidenum">
              <a:rPr kumimoji="0" lang="en-US" altLang="zh-CN">
                <a:latin typeface="Arial" charset="0"/>
              </a:rPr>
              <a:pPr algn="r" eaLnBrk="1" hangingPunct="1">
                <a:spcBef>
                  <a:spcPct val="0"/>
                </a:spcBef>
              </a:pPr>
              <a:t>4</a:t>
            </a:fld>
            <a:endParaRPr kumimoji="0" lang="en-US" altLang="zh-CN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/>
          <a:p>
            <a:pPr>
              <a:spcBef>
                <a:spcPct val="0"/>
              </a:spcBef>
            </a:pPr>
            <a:endParaRPr kumimoji="0" lang="en-US" altLang="en-US" baseline="0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4820" name="Slide Number Placeholder 3"/>
          <p:cNvSpPr txBox="1">
            <a:spLocks noGrp="1"/>
          </p:cNvSpPr>
          <p:nvPr/>
        </p:nvSpPr>
        <p:spPr bwMode="auto">
          <a:xfrm>
            <a:off x="3884076" y="8829574"/>
            <a:ext cx="2972289" cy="46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 anchor="b"/>
          <a:lstStyle>
            <a:lvl1pPr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9894A9-DD75-410C-9190-40EFD8B718AE}" type="slidenum">
              <a:rPr kumimoji="0" lang="en-US" altLang="zh-CN">
                <a:latin typeface="Arial" charset="0"/>
              </a:rPr>
              <a:pPr algn="r" eaLnBrk="1" hangingPunct="1">
                <a:spcBef>
                  <a:spcPct val="0"/>
                </a:spcBef>
              </a:pPr>
              <a:t>5</a:t>
            </a:fld>
            <a:endParaRPr kumimoji="0" lang="en-US" altLang="zh-CN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/>
          <a:p>
            <a:pPr>
              <a:spcBef>
                <a:spcPct val="0"/>
              </a:spcBef>
            </a:pPr>
            <a:endParaRPr kumimoji="0" lang="en-US" alt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4820" name="Slide Number Placeholder 3"/>
          <p:cNvSpPr txBox="1">
            <a:spLocks noGrp="1"/>
          </p:cNvSpPr>
          <p:nvPr/>
        </p:nvSpPr>
        <p:spPr bwMode="auto">
          <a:xfrm>
            <a:off x="3884076" y="8829574"/>
            <a:ext cx="2972289" cy="46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 anchor="b"/>
          <a:lstStyle>
            <a:lvl1pPr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9894A9-DD75-410C-9190-40EFD8B718AE}" type="slidenum">
              <a:rPr kumimoji="0" lang="en-US" altLang="zh-CN">
                <a:latin typeface="Arial" charset="0"/>
              </a:rPr>
              <a:pPr algn="r" eaLnBrk="1" hangingPunct="1">
                <a:spcBef>
                  <a:spcPct val="0"/>
                </a:spcBef>
              </a:pPr>
              <a:t>6</a:t>
            </a:fld>
            <a:endParaRPr kumimoji="0" lang="en-US" altLang="zh-CN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/>
          <a:p>
            <a:pPr>
              <a:spcBef>
                <a:spcPct val="0"/>
              </a:spcBef>
            </a:pPr>
            <a:endParaRPr kumimoji="0" lang="en-US" alt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4820" name="Slide Number Placeholder 3"/>
          <p:cNvSpPr txBox="1">
            <a:spLocks noGrp="1"/>
          </p:cNvSpPr>
          <p:nvPr/>
        </p:nvSpPr>
        <p:spPr bwMode="auto">
          <a:xfrm>
            <a:off x="3884076" y="8829574"/>
            <a:ext cx="2972289" cy="46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 anchor="b"/>
          <a:lstStyle>
            <a:lvl1pPr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9894A9-DD75-410C-9190-40EFD8B718AE}" type="slidenum">
              <a:rPr kumimoji="0" lang="en-US" altLang="zh-CN">
                <a:latin typeface="Arial" charset="0"/>
              </a:rPr>
              <a:pPr algn="r" eaLnBrk="1" hangingPunct="1">
                <a:spcBef>
                  <a:spcPct val="0"/>
                </a:spcBef>
              </a:pPr>
              <a:t>7</a:t>
            </a:fld>
            <a:endParaRPr kumimoji="0" lang="en-US" altLang="zh-CN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/>
          <a:p>
            <a:pPr>
              <a:spcBef>
                <a:spcPct val="0"/>
              </a:spcBef>
            </a:pPr>
            <a:r>
              <a:rPr kumimoji="0" lang="en-US" altLang="en-US" dirty="0" smtClean="0">
                <a:latin typeface="Times New Roman" pitchFamily="18" charset="0"/>
                <a:ea typeface="ＭＳ Ｐゴシック" pitchFamily="34" charset="-128"/>
              </a:rPr>
              <a:t>XML parsing + Regular expression</a:t>
            </a:r>
            <a:endParaRPr kumimoji="0" lang="en-US" alt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4820" name="Slide Number Placeholder 3"/>
          <p:cNvSpPr txBox="1">
            <a:spLocks noGrp="1"/>
          </p:cNvSpPr>
          <p:nvPr/>
        </p:nvSpPr>
        <p:spPr bwMode="auto">
          <a:xfrm>
            <a:off x="3884076" y="8829574"/>
            <a:ext cx="2972289" cy="46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 anchor="b"/>
          <a:lstStyle>
            <a:lvl1pPr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9894A9-DD75-410C-9190-40EFD8B718AE}" type="slidenum">
              <a:rPr kumimoji="0" lang="en-US" altLang="zh-CN">
                <a:latin typeface="Arial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kumimoji="0" lang="en-US" altLang="zh-CN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/>
          <a:p>
            <a:pPr>
              <a:spcBef>
                <a:spcPct val="0"/>
              </a:spcBef>
            </a:pPr>
            <a:endParaRPr kumimoji="0" lang="en-US" alt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4820" name="Slide Number Placeholder 3"/>
          <p:cNvSpPr txBox="1">
            <a:spLocks noGrp="1"/>
          </p:cNvSpPr>
          <p:nvPr/>
        </p:nvSpPr>
        <p:spPr bwMode="auto">
          <a:xfrm>
            <a:off x="3884076" y="8829574"/>
            <a:ext cx="2972289" cy="46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 anchor="b"/>
          <a:lstStyle>
            <a:lvl1pPr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8969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8969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9894A9-DD75-410C-9190-40EFD8B718AE}" type="slidenum">
              <a:rPr kumimoji="0" lang="en-US" altLang="zh-CN">
                <a:latin typeface="Arial" charset="0"/>
              </a:rPr>
              <a:pPr algn="r" eaLnBrk="1" hangingPunct="1">
                <a:spcBef>
                  <a:spcPct val="0"/>
                </a:spcBef>
              </a:pPr>
              <a:t>9</a:t>
            </a:fld>
            <a:endParaRPr kumimoji="0" lang="en-US" altLang="zh-CN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49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1945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E7E04-E88D-374C-9552-F8DF205E2CD5}" type="datetimeFigureOut">
              <a:rPr lang="en-US" smtClean="0"/>
              <a:t>3/30/2015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0D94-85C2-6643-AEDD-FE08E43D5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74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E7E04-E88D-374C-9552-F8DF205E2CD5}" type="datetimeFigureOut">
              <a:rPr lang="en-US" smtClean="0"/>
              <a:t>3/30/2015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0D94-85C2-6643-AEDD-FE08E43D5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4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401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8399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E7E04-E88D-374C-9552-F8DF205E2CD5}" type="datetimeFigureOut">
              <a:rPr lang="en-US" smtClean="0"/>
              <a:t>3/30/2015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0D94-85C2-6643-AEDD-FE08E43D5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3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68400"/>
            <a:ext cx="4038600" cy="4957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68400"/>
            <a:ext cx="4038600" cy="4957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E7E04-E88D-374C-9552-F8DF205E2CD5}" type="datetimeFigureOut">
              <a:rPr lang="en-US" smtClean="0"/>
              <a:t>3/30/2015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0D94-85C2-6643-AEDD-FE08E43D5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6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523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4994"/>
            <a:ext cx="4040188" cy="436800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523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4994"/>
            <a:ext cx="4041775" cy="436800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E7E04-E88D-374C-9552-F8DF205E2CD5}" type="datetimeFigureOut">
              <a:rPr lang="en-US" smtClean="0"/>
              <a:t>3/30/2015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0D94-85C2-6643-AEDD-FE08E43D5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48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E7E04-E88D-374C-9552-F8DF205E2CD5}" type="datetimeFigureOut">
              <a:rPr lang="en-US" smtClean="0"/>
              <a:t>3/30/2015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0D94-85C2-6643-AEDD-FE08E43D5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83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E7E04-E88D-374C-9552-F8DF205E2CD5}" type="datetimeFigureOut">
              <a:rPr lang="en-US" smtClean="0"/>
              <a:t>3/30/2015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0D94-85C2-6643-AEDD-FE08E43D5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06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12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11251"/>
            <a:ext cx="5111750" cy="52006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73300"/>
            <a:ext cx="3008313" cy="40386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E7E04-E88D-374C-9552-F8DF205E2CD5}" type="datetimeFigureOut">
              <a:rPr lang="en-US" smtClean="0"/>
              <a:t>3/30/2015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0D94-85C2-6643-AEDD-FE08E43D5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30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070268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92200"/>
            <a:ext cx="5486400" cy="39780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637006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E7E04-E88D-374C-9552-F8DF205E2CD5}" type="datetimeFigureOut">
              <a:rPr lang="en-US" smtClean="0"/>
              <a:t>3/30/2015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0D94-85C2-6643-AEDD-FE08E43D5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48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-1"/>
            <a:ext cx="9144000" cy="705533"/>
          </a:xfrm>
          <a:prstGeom prst="rect">
            <a:avLst/>
          </a:prstGeom>
          <a:solidFill>
            <a:srgbClr val="005C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16100" y="156"/>
            <a:ext cx="7747000" cy="705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79500"/>
            <a:ext cx="8229600" cy="5046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429168"/>
            <a:ext cx="9144000" cy="437651"/>
          </a:xfrm>
          <a:prstGeom prst="rect">
            <a:avLst/>
          </a:prstGeom>
          <a:solidFill>
            <a:srgbClr val="005C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29168"/>
            <a:ext cx="2133600" cy="4288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8830D94-85C2-6643-AEDD-FE08E43D5E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CC-Horz_Rev_150dpi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28" y="157495"/>
            <a:ext cx="1437156" cy="39717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291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BFE7E04-E88D-374C-9552-F8DF205E2CD5}" type="datetimeFigureOut">
              <a:rPr lang="en-US" smtClean="0"/>
              <a:pPr/>
              <a:t>3/30/2015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291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48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1"/>
          <p:cNvSpPr txBox="1">
            <a:spLocks/>
          </p:cNvSpPr>
          <p:nvPr/>
        </p:nvSpPr>
        <p:spPr>
          <a:xfrm>
            <a:off x="439834" y="1727788"/>
            <a:ext cx="8324156" cy="69837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An Ontology-based Automatic Semantic Annotation Approach for Patent Document Retrieval in Product Innovation Design</a:t>
            </a:r>
            <a:endParaRPr lang="zh-CN" altLang="en-US" sz="28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矩形 2"/>
          <p:cNvSpPr/>
          <p:nvPr/>
        </p:nvSpPr>
        <p:spPr>
          <a:xfrm>
            <a:off x="414857" y="3579723"/>
            <a:ext cx="813339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CN" sz="2200" dirty="0" smtClean="0">
                <a:latin typeface="Calibri" panose="020F0502020204030204" pitchFamily="34" charset="0"/>
                <a:ea typeface="宋体" charset="-122"/>
              </a:rPr>
              <a:t>Feng Wang, </a:t>
            </a:r>
            <a:r>
              <a:rPr lang="en-US" altLang="zh-CN" sz="2200" dirty="0" err="1" smtClean="0">
                <a:latin typeface="Calibri" panose="020F0502020204030204" pitchFamily="34" charset="0"/>
                <a:ea typeface="宋体" charset="-122"/>
              </a:rPr>
              <a:t>Lanfen</a:t>
            </a:r>
            <a:r>
              <a:rPr lang="en-US" altLang="zh-CN" sz="2200" dirty="0" smtClean="0">
                <a:latin typeface="Calibri" panose="020F0502020204030204" pitchFamily="34" charset="0"/>
                <a:ea typeface="宋体" charset="-122"/>
              </a:rPr>
              <a:t> Lin, Zhou Yang</a:t>
            </a:r>
            <a:endParaRPr lang="en-GB" altLang="zh-CN" sz="2200" dirty="0">
              <a:latin typeface="Calibri" panose="020F0502020204030204" pitchFamily="34" charset="0"/>
              <a:ea typeface="宋体" charset="-122"/>
            </a:endParaRPr>
          </a:p>
          <a:p>
            <a:pPr algn="ctr" eaLnBrk="1" hangingPunct="1"/>
            <a:endParaRPr lang="en-GB" altLang="zh-CN" sz="2200" dirty="0" smtClean="0">
              <a:latin typeface="Calibri" panose="020F0502020204030204" pitchFamily="34" charset="0"/>
              <a:ea typeface="宋体" charset="-122"/>
            </a:endParaRPr>
          </a:p>
          <a:p>
            <a:pPr algn="ctr" eaLnBrk="1" hangingPunct="1"/>
            <a:r>
              <a:rPr lang="en-GB" altLang="zh-CN" sz="2200" dirty="0" smtClean="0">
                <a:latin typeface="Calibri" panose="020F0502020204030204" pitchFamily="34" charset="0"/>
                <a:ea typeface="宋体" charset="-122"/>
              </a:rPr>
              <a:t>College of Computer Science</a:t>
            </a:r>
          </a:p>
          <a:p>
            <a:pPr algn="ctr" eaLnBrk="1" hangingPunct="1"/>
            <a:r>
              <a:rPr lang="en-GB" altLang="zh-CN" sz="2200" dirty="0" smtClean="0">
                <a:latin typeface="Calibri" panose="020F0502020204030204" pitchFamily="34" charset="0"/>
                <a:ea typeface="宋体" charset="-122"/>
              </a:rPr>
              <a:t>Zhejiang University</a:t>
            </a:r>
            <a:endParaRPr lang="en-GB" altLang="zh-CN" sz="2200" dirty="0">
              <a:latin typeface="Calibri" panose="020F0502020204030204" pitchFamily="34" charset="0"/>
              <a:ea typeface="宋体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6884" y="6452766"/>
            <a:ext cx="7327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b="1" dirty="0" smtClean="0">
                <a:latin typeface="Calibri" panose="020F0502020204030204" pitchFamily="34" charset="0"/>
                <a:ea typeface="宋体" charset="-122"/>
              </a:rPr>
              <a:t>Energy Procedia 13(2011) 790-800</a:t>
            </a:r>
            <a:endParaRPr lang="en-GB" altLang="zh-CN" b="1" dirty="0">
              <a:latin typeface="Calibri" panose="020F0502020204030204" pitchFamily="34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987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3146" y="1116504"/>
            <a:ext cx="7747000" cy="705376"/>
          </a:xfrm>
        </p:spPr>
        <p:txBody>
          <a:bodyPr>
            <a:normAutofit/>
          </a:bodyPr>
          <a:lstStyle/>
          <a:p>
            <a:pPr marL="457200" indent="-457200" eaLnBrk="1" hangingPunct="1">
              <a:buBlip>
                <a:blip r:embed="rId3"/>
              </a:buBlip>
              <a:defRPr/>
            </a:pPr>
            <a:r>
              <a:rPr kumimoji="0" lang="en-US" sz="3200" b="1" dirty="0" smtClean="0">
                <a:solidFill>
                  <a:srgbClr val="002060"/>
                </a:solidFill>
                <a:cs typeface="+mj-cs"/>
              </a:rPr>
              <a:t>Patent ontology</a:t>
            </a:r>
            <a:endParaRPr kumimoji="0" lang="en-US" sz="3200" b="1" dirty="0">
              <a:solidFill>
                <a:srgbClr val="002060"/>
              </a:solidFill>
              <a:cs typeface="+mj-cs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365174" y="146641"/>
            <a:ext cx="26804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r">
              <a:lnSpc>
                <a:spcPct val="80000"/>
              </a:lnSpc>
            </a:pPr>
            <a:r>
              <a:rPr lang="en-US" altLang="zh-CN" sz="2000" dirty="0" smtClean="0">
                <a:solidFill>
                  <a:schemeClr val="bg1"/>
                </a:solidFill>
                <a:latin typeface="Garamond" pitchFamily="-109" charset="0"/>
              </a:rPr>
              <a:t>Semantic Representation</a:t>
            </a:r>
            <a:endParaRPr lang="en-US" altLang="zh-CN" sz="2000" dirty="0">
              <a:solidFill>
                <a:schemeClr val="bg1"/>
              </a:solidFill>
              <a:latin typeface="Garamond" pitchFamily="-109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74070" y="1974285"/>
            <a:ext cx="7986159" cy="4272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2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Patent structure ontology</a:t>
            </a:r>
          </a:p>
          <a:p>
            <a:pPr lvl="2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Specific document structure</a:t>
            </a:r>
          </a:p>
          <a:p>
            <a:pPr lvl="2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First page, description, claims, figures (media), etc</a:t>
            </a: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endParaRPr lang="en-US" altLang="zh-CN" sz="1000" dirty="0" smtClean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200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Patent content ontology</a:t>
            </a:r>
            <a:endParaRPr lang="en-US" altLang="zh-CN" sz="1200" b="1" dirty="0">
              <a:solidFill>
                <a:srgbClr val="C00000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lvl="2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Basic parameter ontology</a:t>
            </a:r>
            <a:endParaRPr lang="en-US" altLang="zh-CN" sz="1800" dirty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lvl="2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800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Technical feature ontology</a:t>
            </a:r>
            <a:endParaRPr lang="en-US" altLang="zh-CN" sz="1800" dirty="0">
              <a:solidFill>
                <a:srgbClr val="C00000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endParaRPr lang="en-US" altLang="zh-CN" sz="2200" dirty="0" smtClean="0"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3519"/>
            <a:ext cx="9144000" cy="455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1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3146" y="1116504"/>
            <a:ext cx="7747000" cy="705376"/>
          </a:xfrm>
        </p:spPr>
        <p:txBody>
          <a:bodyPr>
            <a:normAutofit/>
          </a:bodyPr>
          <a:lstStyle/>
          <a:p>
            <a:pPr marL="457200" indent="-457200" eaLnBrk="1" hangingPunct="1">
              <a:buBlip>
                <a:blip r:embed="rId3"/>
              </a:buBlip>
              <a:defRPr/>
            </a:pPr>
            <a:r>
              <a:rPr kumimoji="0" lang="en-US" sz="3200" b="1" dirty="0" smtClean="0">
                <a:solidFill>
                  <a:srgbClr val="002060"/>
                </a:solidFill>
                <a:cs typeface="+mj-cs"/>
              </a:rPr>
              <a:t>Semantic representation</a:t>
            </a:r>
            <a:endParaRPr kumimoji="0" lang="en-US" sz="3200" b="1" dirty="0">
              <a:solidFill>
                <a:srgbClr val="002060"/>
              </a:solidFill>
              <a:cs typeface="+mj-cs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365174" y="146641"/>
            <a:ext cx="26804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r">
              <a:lnSpc>
                <a:spcPct val="80000"/>
              </a:lnSpc>
            </a:pPr>
            <a:r>
              <a:rPr lang="en-US" altLang="zh-CN" sz="2000" dirty="0" smtClean="0">
                <a:solidFill>
                  <a:schemeClr val="bg1"/>
                </a:solidFill>
                <a:latin typeface="Garamond" pitchFamily="-109" charset="0"/>
              </a:rPr>
              <a:t>Semantic Representation</a:t>
            </a:r>
            <a:endParaRPr lang="en-US" altLang="zh-CN" sz="2000" dirty="0">
              <a:solidFill>
                <a:schemeClr val="bg1"/>
              </a:solidFill>
              <a:latin typeface="Garamond" pitchFamily="-109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74070" y="1974285"/>
            <a:ext cx="7986159" cy="4272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2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Patent structure ontology</a:t>
            </a:r>
          </a:p>
          <a:p>
            <a:pPr lvl="2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Specific document structure</a:t>
            </a:r>
          </a:p>
          <a:p>
            <a:pPr lvl="2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First page, description, claims, figures (media), etc</a:t>
            </a:r>
            <a:endParaRPr lang="en-US" altLang="zh-CN" sz="1000" dirty="0" smtClean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2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Patent content ontology</a:t>
            </a:r>
            <a:endParaRPr lang="en-US" altLang="zh-CN" sz="1200" b="1" dirty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lvl="2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Basic parameter ontology</a:t>
            </a:r>
            <a:endParaRPr lang="en-US" altLang="zh-CN" sz="1800" dirty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lvl="2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Technical feature ontology</a:t>
            </a: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200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Common oncology = syntax</a:t>
            </a: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200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Domain oncology = domain-specific terms</a:t>
            </a:r>
            <a:endParaRPr lang="en-US" altLang="zh-CN" sz="1800" dirty="0">
              <a:solidFill>
                <a:srgbClr val="C00000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lvl="2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endParaRPr lang="en-US" altLang="zh-CN" sz="1800" dirty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endParaRPr lang="en-US" altLang="zh-CN" sz="2200" dirty="0" smtClean="0"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25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3146" y="1116504"/>
            <a:ext cx="7747000" cy="705376"/>
          </a:xfrm>
        </p:spPr>
        <p:txBody>
          <a:bodyPr>
            <a:normAutofit/>
          </a:bodyPr>
          <a:lstStyle/>
          <a:p>
            <a:pPr marL="457200" indent="-457200">
              <a:buBlip>
                <a:blip r:embed="rId3"/>
              </a:buBlip>
              <a:defRPr/>
            </a:pPr>
            <a:r>
              <a:rPr lang="en-US" sz="3200" b="1" dirty="0" smtClean="0">
                <a:solidFill>
                  <a:srgbClr val="002060"/>
                </a:solidFill>
              </a:rPr>
              <a:t>Patent document semantics</a:t>
            </a:r>
            <a:endParaRPr kumimoji="0" lang="en-US" sz="3200" b="1" dirty="0">
              <a:solidFill>
                <a:srgbClr val="002060"/>
              </a:solidFill>
              <a:cs typeface="+mj-cs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365174" y="146641"/>
            <a:ext cx="26804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r">
              <a:lnSpc>
                <a:spcPct val="80000"/>
              </a:lnSpc>
            </a:pPr>
            <a:r>
              <a:rPr lang="en-US" altLang="zh-CN" sz="2000" dirty="0" smtClean="0">
                <a:solidFill>
                  <a:schemeClr val="bg1"/>
                </a:solidFill>
                <a:latin typeface="Garamond" pitchFamily="-109" charset="0"/>
              </a:rPr>
              <a:t>Semantic Representation</a:t>
            </a:r>
            <a:endParaRPr lang="en-US" altLang="zh-CN" sz="2000" dirty="0">
              <a:solidFill>
                <a:schemeClr val="bg1"/>
              </a:solidFill>
              <a:latin typeface="Garamond" pitchFamily="-10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77" y="1821880"/>
            <a:ext cx="8269688" cy="446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4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3146" y="1116504"/>
            <a:ext cx="7747000" cy="705376"/>
          </a:xfrm>
        </p:spPr>
        <p:txBody>
          <a:bodyPr>
            <a:normAutofit/>
          </a:bodyPr>
          <a:lstStyle/>
          <a:p>
            <a:pPr marL="457200" indent="-457200" eaLnBrk="1" hangingPunct="1">
              <a:buBlip>
                <a:blip r:embed="rId3"/>
              </a:buBlip>
              <a:defRPr/>
            </a:pPr>
            <a:r>
              <a:rPr kumimoji="0" lang="en-US" sz="3200" b="1" dirty="0" smtClean="0">
                <a:solidFill>
                  <a:srgbClr val="002060"/>
                </a:solidFill>
                <a:cs typeface="+mj-cs"/>
              </a:rPr>
              <a:t>Automatic semantic annotation</a:t>
            </a:r>
            <a:endParaRPr kumimoji="0" lang="en-US" sz="3200" b="1" dirty="0">
              <a:solidFill>
                <a:srgbClr val="002060"/>
              </a:solidFill>
              <a:cs typeface="+mj-cs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522026" y="146641"/>
            <a:ext cx="35235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r">
              <a:lnSpc>
                <a:spcPct val="80000"/>
              </a:lnSpc>
            </a:pPr>
            <a:r>
              <a:rPr lang="en-US" altLang="zh-CN" sz="2000" dirty="0" smtClean="0">
                <a:solidFill>
                  <a:schemeClr val="bg1"/>
                </a:solidFill>
                <a:latin typeface="Garamond" pitchFamily="-109" charset="0"/>
              </a:rPr>
              <a:t>Automatic Semantic Annotation</a:t>
            </a:r>
            <a:endParaRPr lang="en-US" altLang="zh-CN" sz="2000" dirty="0">
              <a:solidFill>
                <a:schemeClr val="bg1"/>
              </a:solidFill>
              <a:latin typeface="Garamond" pitchFamily="-109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74070" y="1974285"/>
            <a:ext cx="7986159" cy="4272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200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Structure level</a:t>
            </a:r>
          </a:p>
          <a:p>
            <a:pPr lvl="2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Pre-defined template schemes</a:t>
            </a:r>
          </a:p>
          <a:p>
            <a:pPr lvl="2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Regular expression-based parsing</a:t>
            </a:r>
          </a:p>
          <a:p>
            <a:pPr lvl="2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Logical structure: basic parameters, description, claim, etc</a:t>
            </a:r>
          </a:p>
          <a:p>
            <a:pPr lvl="2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Physical structure: headings, sections, subsections, body, etc</a:t>
            </a:r>
            <a:endParaRPr lang="en-US" altLang="zh-CN" sz="1800" dirty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2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Content level</a:t>
            </a: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2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Technical feature level</a:t>
            </a:r>
          </a:p>
        </p:txBody>
      </p:sp>
    </p:spTree>
    <p:extLst>
      <p:ext uri="{BB962C8B-B14F-4D97-AF65-F5344CB8AC3E}">
        <p14:creationId xmlns:p14="http://schemas.microsoft.com/office/powerpoint/2010/main" val="308678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3146" y="1116504"/>
            <a:ext cx="7747000" cy="705376"/>
          </a:xfrm>
        </p:spPr>
        <p:txBody>
          <a:bodyPr>
            <a:normAutofit/>
          </a:bodyPr>
          <a:lstStyle/>
          <a:p>
            <a:pPr marL="457200" indent="-457200" eaLnBrk="1" hangingPunct="1">
              <a:buBlip>
                <a:blip r:embed="rId3"/>
              </a:buBlip>
              <a:defRPr/>
            </a:pPr>
            <a:r>
              <a:rPr kumimoji="0" lang="en-US" sz="3200" b="1" dirty="0" smtClean="0">
                <a:solidFill>
                  <a:srgbClr val="002060"/>
                </a:solidFill>
                <a:cs typeface="+mj-cs"/>
              </a:rPr>
              <a:t>Automatic semantic annotation</a:t>
            </a:r>
            <a:endParaRPr kumimoji="0" lang="en-US" sz="3200" b="1" dirty="0">
              <a:solidFill>
                <a:srgbClr val="002060"/>
              </a:solidFill>
              <a:cs typeface="+mj-cs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522026" y="146641"/>
            <a:ext cx="35235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r">
              <a:lnSpc>
                <a:spcPct val="80000"/>
              </a:lnSpc>
            </a:pPr>
            <a:r>
              <a:rPr lang="en-US" altLang="zh-CN" sz="2000" dirty="0" smtClean="0">
                <a:solidFill>
                  <a:schemeClr val="bg1"/>
                </a:solidFill>
                <a:latin typeface="Garamond" pitchFamily="-109" charset="0"/>
              </a:rPr>
              <a:t>Automatic Semantic Annotation</a:t>
            </a:r>
            <a:endParaRPr lang="en-US" altLang="zh-CN" sz="2000" dirty="0">
              <a:solidFill>
                <a:schemeClr val="bg1"/>
              </a:solidFill>
              <a:latin typeface="Garamond" pitchFamily="-109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74070" y="1974285"/>
            <a:ext cx="7986159" cy="42721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2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Structure level</a:t>
            </a: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200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Content level</a:t>
            </a:r>
          </a:p>
          <a:p>
            <a:pPr lvl="2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Content parsing &amp; filtering: filter out irrelevant sentences</a:t>
            </a:r>
            <a:endParaRPr lang="en-US" altLang="zh-CN" sz="1800" dirty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lvl="2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POS tagging: identify nouns, verbs, etc</a:t>
            </a:r>
            <a:endParaRPr lang="en-US" altLang="zh-CN" sz="1800" dirty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lvl="2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Entity identification: pick up nouns and verbs</a:t>
            </a:r>
          </a:p>
          <a:p>
            <a:pPr lvl="2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Semantic Recognition</a:t>
            </a:r>
          </a:p>
          <a:p>
            <a:pPr lvl="3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6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Concept recognition: select nouns by domain oncology (using IPC codes)</a:t>
            </a:r>
          </a:p>
          <a:p>
            <a:pPr lvl="3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6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Relation recognition: using common oncology</a:t>
            </a:r>
            <a:endParaRPr lang="en-US" altLang="zh-CN" sz="1600" dirty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2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Technical feature level</a:t>
            </a:r>
          </a:p>
        </p:txBody>
      </p:sp>
    </p:spTree>
    <p:extLst>
      <p:ext uri="{BB962C8B-B14F-4D97-AF65-F5344CB8AC3E}">
        <p14:creationId xmlns:p14="http://schemas.microsoft.com/office/powerpoint/2010/main" val="232137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3146" y="1116504"/>
            <a:ext cx="7747000" cy="705376"/>
          </a:xfrm>
        </p:spPr>
        <p:txBody>
          <a:bodyPr>
            <a:normAutofit/>
          </a:bodyPr>
          <a:lstStyle/>
          <a:p>
            <a:pPr marL="457200" indent="-457200" eaLnBrk="1" hangingPunct="1">
              <a:buBlip>
                <a:blip r:embed="rId3"/>
              </a:buBlip>
              <a:defRPr/>
            </a:pPr>
            <a:r>
              <a:rPr kumimoji="0" lang="en-US" sz="3200" b="1" dirty="0" smtClean="0">
                <a:solidFill>
                  <a:srgbClr val="002060"/>
                </a:solidFill>
                <a:cs typeface="+mj-cs"/>
              </a:rPr>
              <a:t>Automatic semantic annotation</a:t>
            </a:r>
            <a:endParaRPr kumimoji="0" lang="en-US" sz="3200" b="1" dirty="0">
              <a:solidFill>
                <a:srgbClr val="002060"/>
              </a:solidFill>
              <a:cs typeface="+mj-cs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522026" y="146641"/>
            <a:ext cx="35235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r">
              <a:lnSpc>
                <a:spcPct val="80000"/>
              </a:lnSpc>
            </a:pPr>
            <a:r>
              <a:rPr lang="en-US" altLang="zh-CN" sz="2000" dirty="0" smtClean="0">
                <a:solidFill>
                  <a:schemeClr val="bg1"/>
                </a:solidFill>
                <a:latin typeface="Garamond" pitchFamily="-109" charset="0"/>
              </a:rPr>
              <a:t>Automatic Semantic Annotation</a:t>
            </a:r>
            <a:endParaRPr lang="en-US" altLang="zh-CN" sz="2000" dirty="0">
              <a:solidFill>
                <a:schemeClr val="bg1"/>
              </a:solidFill>
              <a:latin typeface="Garamond" pitchFamily="-109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74070" y="1974285"/>
            <a:ext cx="7986159" cy="4272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2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Structure level</a:t>
            </a: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2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Content level</a:t>
            </a: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200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Technical feature level</a:t>
            </a:r>
          </a:p>
          <a:p>
            <a:pPr lvl="2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800" dirty="0">
                <a:latin typeface="Arial" pitchFamily="34" charset="0"/>
                <a:ea typeface="宋体" pitchFamily="2" charset="-122"/>
                <a:cs typeface="Arial" pitchFamily="34" charset="0"/>
              </a:rPr>
              <a:t>Regular expression </a:t>
            </a:r>
            <a:r>
              <a:rPr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method + active learning</a:t>
            </a:r>
            <a:endParaRPr lang="en-US" altLang="zh-CN" sz="1800" dirty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lvl="2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800" dirty="0" err="1" smtClean="0">
                <a:latin typeface="Arial" pitchFamily="34" charset="0"/>
                <a:ea typeface="宋体" pitchFamily="2" charset="-122"/>
                <a:cs typeface="Arial" pitchFamily="34" charset="0"/>
              </a:rPr>
              <a:t>prefixTerms</a:t>
            </a:r>
            <a:r>
              <a:rPr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 + pattern + </a:t>
            </a:r>
            <a:r>
              <a:rPr lang="en-US" altLang="zh-CN" sz="1800" dirty="0" err="1" smtClean="0">
                <a:latin typeface="Arial" pitchFamily="34" charset="0"/>
                <a:ea typeface="宋体" pitchFamily="2" charset="-122"/>
                <a:cs typeface="Arial" pitchFamily="34" charset="0"/>
              </a:rPr>
              <a:t>postfixTerms</a:t>
            </a:r>
            <a:r>
              <a:rPr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</a:p>
          <a:p>
            <a:pPr lvl="3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6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A “associated with” B</a:t>
            </a:r>
          </a:p>
          <a:p>
            <a:pPr lvl="2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Given </a:t>
            </a:r>
            <a:r>
              <a:rPr lang="en-US" altLang="zh-CN" sz="1800" dirty="0" err="1" smtClean="0">
                <a:latin typeface="Arial" pitchFamily="34" charset="0"/>
                <a:ea typeface="宋体" pitchFamily="2" charset="-122"/>
                <a:cs typeface="Arial" pitchFamily="34" charset="0"/>
              </a:rPr>
              <a:t>prefixTerms</a:t>
            </a:r>
            <a:r>
              <a:rPr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/</a:t>
            </a:r>
            <a:r>
              <a:rPr lang="en-US" altLang="zh-CN" sz="1800" dirty="0" err="1" smtClean="0">
                <a:latin typeface="Arial" pitchFamily="34" charset="0"/>
                <a:ea typeface="宋体" pitchFamily="2" charset="-122"/>
                <a:cs typeface="Arial" pitchFamily="34" charset="0"/>
              </a:rPr>
              <a:t>postfixTerms</a:t>
            </a:r>
            <a:r>
              <a:rPr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, learn new patterns </a:t>
            </a:r>
          </a:p>
          <a:p>
            <a:pPr lvl="3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6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A “is a component of” B</a:t>
            </a:r>
          </a:p>
          <a:p>
            <a:pPr lvl="2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Heuristic rules to remove unreasonable patterns</a:t>
            </a:r>
          </a:p>
          <a:p>
            <a:pPr marL="914400" lvl="2" indent="0">
              <a:lnSpc>
                <a:spcPct val="140000"/>
              </a:lnSpc>
              <a:buNone/>
              <a:defRPr/>
            </a:pPr>
            <a:endParaRPr lang="en-US" altLang="zh-CN" sz="1800" dirty="0"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93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522026" y="146641"/>
            <a:ext cx="35235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r">
              <a:lnSpc>
                <a:spcPct val="80000"/>
              </a:lnSpc>
            </a:pPr>
            <a:r>
              <a:rPr lang="en-US" altLang="zh-CN" sz="2000" dirty="0" smtClean="0">
                <a:solidFill>
                  <a:schemeClr val="bg1"/>
                </a:solidFill>
                <a:latin typeface="Garamond" pitchFamily="-109" charset="0"/>
              </a:rPr>
              <a:t>Automatic Semantic Annotation</a:t>
            </a:r>
            <a:endParaRPr lang="en-US" altLang="zh-CN" sz="2000" dirty="0">
              <a:solidFill>
                <a:schemeClr val="bg1"/>
              </a:solidFill>
              <a:latin typeface="Garamond" pitchFamily="-109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27" y="836650"/>
            <a:ext cx="7130019" cy="578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83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3146" y="1116504"/>
            <a:ext cx="7747000" cy="705376"/>
          </a:xfrm>
        </p:spPr>
        <p:txBody>
          <a:bodyPr>
            <a:normAutofit/>
          </a:bodyPr>
          <a:lstStyle/>
          <a:p>
            <a:pPr marL="457200" indent="-457200" eaLnBrk="1" hangingPunct="1">
              <a:buBlip>
                <a:blip r:embed="rId3"/>
              </a:buBlip>
              <a:defRPr/>
            </a:pPr>
            <a:r>
              <a:rPr kumimoji="0" lang="en-US" sz="3200" b="1" dirty="0" smtClean="0">
                <a:solidFill>
                  <a:srgbClr val="002060"/>
                </a:solidFill>
                <a:cs typeface="+mj-cs"/>
              </a:rPr>
              <a:t>Discussion</a:t>
            </a:r>
            <a:endParaRPr kumimoji="0" lang="en-US" sz="3200" b="1" dirty="0">
              <a:solidFill>
                <a:srgbClr val="002060"/>
              </a:solidFill>
              <a:cs typeface="+mj-cs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74070" y="1974285"/>
            <a:ext cx="7986159" cy="4272136"/>
          </a:xfrm>
        </p:spPr>
        <p:txBody>
          <a:bodyPr>
            <a:normAutofit/>
          </a:bodyPr>
          <a:lstStyle/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2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Multi-level semantic representation</a:t>
            </a:r>
          </a:p>
          <a:p>
            <a:pPr lvl="2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Allow the precision information extraction</a:t>
            </a: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endParaRPr kumimoji="0" lang="en-US" altLang="zh-CN" sz="1000" dirty="0" smtClean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lvl="1" eaLnBrk="1" hangingPunct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2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Leverage NLP and domain knowledge</a:t>
            </a:r>
            <a:endParaRPr kumimoji="0" lang="en-US" altLang="zh-CN" sz="1800" dirty="0" smtClean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lvl="1" eaLnBrk="1" hangingPunct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endParaRPr kumimoji="0" lang="en-US" altLang="zh-CN" sz="1000" dirty="0" smtClean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lvl="1" eaLnBrk="1" hangingPunct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2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Document type </a:t>
            </a:r>
            <a:r>
              <a:rPr lang="en-US" altLang="zh-CN" sz="2200" dirty="0">
                <a:latin typeface="Arial" pitchFamily="34" charset="0"/>
                <a:ea typeface="宋体" pitchFamily="2" charset="-122"/>
                <a:cs typeface="Arial" pitchFamily="34" charset="0"/>
              </a:rPr>
              <a:t>dependent</a:t>
            </a:r>
          </a:p>
          <a:p>
            <a:pPr lvl="2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800" dirty="0">
                <a:latin typeface="Arial" pitchFamily="34" charset="0"/>
                <a:ea typeface="宋体" pitchFamily="2" charset="-122"/>
                <a:cs typeface="Arial" pitchFamily="34" charset="0"/>
              </a:rPr>
              <a:t>Difficult </a:t>
            </a:r>
            <a:r>
              <a:rPr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to generalize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304809" y="146641"/>
            <a:ext cx="1740796" cy="34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r">
              <a:lnSpc>
                <a:spcPct val="80000"/>
              </a:lnSpc>
            </a:pPr>
            <a:r>
              <a:rPr lang="en-US" altLang="zh-CN" sz="2000" dirty="0" smtClean="0">
                <a:solidFill>
                  <a:schemeClr val="bg1"/>
                </a:solidFill>
                <a:latin typeface="Garamond" pitchFamily="-109" charset="0"/>
              </a:rPr>
              <a:t>Discussion</a:t>
            </a:r>
            <a:endParaRPr lang="en-US" altLang="zh-CN" sz="2000" dirty="0">
              <a:solidFill>
                <a:schemeClr val="bg1"/>
              </a:solidFill>
              <a:latin typeface="Garamond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86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3146" y="1116504"/>
            <a:ext cx="7747000" cy="705376"/>
          </a:xfrm>
        </p:spPr>
        <p:txBody>
          <a:bodyPr>
            <a:normAutofit/>
          </a:bodyPr>
          <a:lstStyle/>
          <a:p>
            <a:pPr marL="457200" indent="-457200" eaLnBrk="1" hangingPunct="1">
              <a:buBlip>
                <a:blip r:embed="rId3"/>
              </a:buBlip>
              <a:defRPr/>
            </a:pPr>
            <a:r>
              <a:rPr kumimoji="0" lang="en-US" sz="3200" b="1" dirty="0" smtClean="0">
                <a:solidFill>
                  <a:srgbClr val="002060"/>
                </a:solidFill>
                <a:cs typeface="+mj-cs"/>
              </a:rPr>
              <a:t>Outline</a:t>
            </a:r>
            <a:endParaRPr kumimoji="0" lang="en-US" sz="3200" b="1" dirty="0">
              <a:solidFill>
                <a:srgbClr val="002060"/>
              </a:solidFill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74070" y="1974285"/>
            <a:ext cx="7380517" cy="3657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2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Background</a:t>
            </a: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endParaRPr lang="en-US" altLang="zh-CN" sz="1000" dirty="0" smtClean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2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Semantic representation</a:t>
            </a: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endParaRPr lang="en-US" altLang="zh-CN" sz="1000" dirty="0" smtClean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2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Automatic semantic annotation</a:t>
            </a:r>
            <a:endParaRPr lang="en-US" altLang="zh-CN" sz="1000" dirty="0" smtClean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marL="457200" lvl="1" indent="0">
              <a:lnSpc>
                <a:spcPct val="140000"/>
              </a:lnSpc>
              <a:buNone/>
              <a:defRPr/>
            </a:pPr>
            <a:endParaRPr lang="en-US" altLang="zh-CN" sz="2200" dirty="0" smtClean="0"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491205" y="146641"/>
            <a:ext cx="1554400" cy="34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r">
              <a:lnSpc>
                <a:spcPct val="80000"/>
              </a:lnSpc>
            </a:pPr>
            <a:r>
              <a:rPr lang="en-US" altLang="zh-CN" sz="2000" dirty="0" smtClean="0">
                <a:solidFill>
                  <a:schemeClr val="bg1"/>
                </a:solidFill>
                <a:latin typeface="Garamond" pitchFamily="-109" charset="0"/>
              </a:rPr>
              <a:t>Outline</a:t>
            </a:r>
            <a:endParaRPr lang="en-US" altLang="zh-CN" sz="2000" dirty="0">
              <a:solidFill>
                <a:schemeClr val="bg1"/>
              </a:solidFill>
              <a:latin typeface="Garamond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24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3146" y="1116504"/>
            <a:ext cx="7747000" cy="705376"/>
          </a:xfrm>
        </p:spPr>
        <p:txBody>
          <a:bodyPr>
            <a:normAutofit/>
          </a:bodyPr>
          <a:lstStyle/>
          <a:p>
            <a:pPr marL="457200" indent="-457200" eaLnBrk="1" hangingPunct="1">
              <a:buBlip>
                <a:blip r:embed="rId3"/>
              </a:buBlip>
              <a:defRPr/>
            </a:pPr>
            <a:r>
              <a:rPr kumimoji="0" lang="en-US" sz="3200" b="1" dirty="0" smtClean="0">
                <a:solidFill>
                  <a:srgbClr val="002060"/>
                </a:solidFill>
                <a:cs typeface="+mj-cs"/>
              </a:rPr>
              <a:t>Product innovation design</a:t>
            </a:r>
            <a:endParaRPr kumimoji="0" lang="en-US" sz="3200" b="1" dirty="0">
              <a:solidFill>
                <a:srgbClr val="002060"/>
              </a:solidFill>
              <a:cs typeface="+mj-cs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74070" y="1974285"/>
            <a:ext cx="7986159" cy="4272136"/>
          </a:xfrm>
        </p:spPr>
        <p:txBody>
          <a:bodyPr>
            <a:normAutofit/>
          </a:bodyPr>
          <a:lstStyle/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2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Brain storming</a:t>
            </a: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endParaRPr kumimoji="0" lang="en-US" altLang="zh-CN" sz="1000" dirty="0" smtClean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lvl="1" eaLnBrk="1" hangingPunct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kumimoji="0" lang="en-US" altLang="zh-CN" sz="2200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Literature review</a:t>
            </a:r>
          </a:p>
          <a:p>
            <a:pPr lvl="1" eaLnBrk="1" hangingPunct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endParaRPr kumimoji="0" lang="en-US" altLang="zh-CN" sz="1000" dirty="0" smtClean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lvl="1" eaLnBrk="1" hangingPunct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kumimoji="0" lang="en-US" altLang="zh-CN" sz="22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Build on existing inventions and develop novel technologies/products</a:t>
            </a:r>
            <a:endParaRPr kumimoji="0" lang="en-US" altLang="zh-CN" sz="2000" b="1" dirty="0" smtClean="0">
              <a:solidFill>
                <a:schemeClr val="accent2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304809" y="146641"/>
            <a:ext cx="1740796" cy="34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r">
              <a:lnSpc>
                <a:spcPct val="80000"/>
              </a:lnSpc>
            </a:pPr>
            <a:r>
              <a:rPr lang="en-US" altLang="zh-CN" sz="2000" dirty="0" smtClean="0">
                <a:solidFill>
                  <a:schemeClr val="bg1"/>
                </a:solidFill>
                <a:latin typeface="Garamond" pitchFamily="-109" charset="0"/>
              </a:rPr>
              <a:t>Background</a:t>
            </a:r>
            <a:endParaRPr lang="en-US" altLang="zh-CN" sz="2000" dirty="0">
              <a:solidFill>
                <a:schemeClr val="bg1"/>
              </a:solidFill>
              <a:latin typeface="Garamond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72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3146" y="1116504"/>
            <a:ext cx="7747000" cy="705376"/>
          </a:xfrm>
        </p:spPr>
        <p:txBody>
          <a:bodyPr>
            <a:normAutofit/>
          </a:bodyPr>
          <a:lstStyle/>
          <a:p>
            <a:pPr marL="457200" indent="-457200" eaLnBrk="1" hangingPunct="1">
              <a:buBlip>
                <a:blip r:embed="rId3"/>
              </a:buBlip>
              <a:defRPr/>
            </a:pPr>
            <a:r>
              <a:rPr kumimoji="0" lang="en-US" sz="3200" b="1" dirty="0" smtClean="0">
                <a:solidFill>
                  <a:srgbClr val="002060"/>
                </a:solidFill>
                <a:cs typeface="+mj-cs"/>
              </a:rPr>
              <a:t>Literature review</a:t>
            </a:r>
            <a:endParaRPr kumimoji="0" lang="en-US" sz="3200" b="1" dirty="0">
              <a:solidFill>
                <a:srgbClr val="002060"/>
              </a:solidFill>
              <a:cs typeface="+mj-cs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74070" y="1974285"/>
            <a:ext cx="7986159" cy="4272136"/>
          </a:xfrm>
        </p:spPr>
        <p:txBody>
          <a:bodyPr>
            <a:normAutofit/>
          </a:bodyPr>
          <a:lstStyle/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2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Refer to existing and relevant patent documents</a:t>
            </a: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endParaRPr kumimoji="0" lang="en-US" altLang="zh-CN" sz="1000" dirty="0" smtClean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lvl="1" eaLnBrk="1" hangingPunct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kumimoji="0" lang="en-US" altLang="zh-CN" sz="22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Professional patent retrieval tools</a:t>
            </a:r>
          </a:p>
          <a:p>
            <a:pPr lvl="2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kumimoji="0" lang="en-US" altLang="zh-CN" sz="1800" dirty="0" err="1" smtClean="0">
                <a:latin typeface="Arial" pitchFamily="34" charset="0"/>
                <a:ea typeface="宋体" pitchFamily="2" charset="-122"/>
                <a:cs typeface="Arial" pitchFamily="34" charset="0"/>
              </a:rPr>
              <a:t>PatentCafe</a:t>
            </a:r>
            <a:r>
              <a:rPr kumimoji="0"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 – keywords and </a:t>
            </a:r>
            <a:r>
              <a:rPr lang="en-US" altLang="zh-CN" sz="1800" dirty="0">
                <a:latin typeface="Arial" pitchFamily="34" charset="0"/>
                <a:ea typeface="宋体" pitchFamily="2" charset="-122"/>
                <a:cs typeface="Arial" pitchFamily="34" charset="0"/>
              </a:rPr>
              <a:t>B</a:t>
            </a:r>
            <a:r>
              <a:rPr kumimoji="0"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oolean operator search</a:t>
            </a:r>
          </a:p>
          <a:p>
            <a:pPr lvl="2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800" dirty="0" err="1" smtClean="0">
                <a:latin typeface="Arial" pitchFamily="34" charset="0"/>
                <a:ea typeface="宋体" pitchFamily="2" charset="-122"/>
                <a:cs typeface="Arial" pitchFamily="34" charset="0"/>
              </a:rPr>
              <a:t>BioPatentMiner</a:t>
            </a:r>
            <a:r>
              <a:rPr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 – keywords and query linkage</a:t>
            </a:r>
          </a:p>
          <a:p>
            <a:pPr lvl="2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kumimoji="0" lang="en-US" altLang="zh-CN" sz="1800" dirty="0" err="1" smtClean="0">
                <a:latin typeface="Arial" pitchFamily="34" charset="0"/>
                <a:ea typeface="宋体" pitchFamily="2" charset="-122"/>
                <a:cs typeface="Arial" pitchFamily="34" charset="0"/>
              </a:rPr>
              <a:t>SooPAT</a:t>
            </a:r>
            <a:r>
              <a:rPr kumimoji="0"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 – keywords and International Patent Classification code </a:t>
            </a:r>
          </a:p>
          <a:p>
            <a:pPr lvl="2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Etc.</a:t>
            </a:r>
            <a:endParaRPr kumimoji="0" lang="en-US" altLang="zh-CN" sz="1800" dirty="0" smtClean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lvl="1" eaLnBrk="1" hangingPunct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endParaRPr kumimoji="0" lang="en-US" altLang="zh-CN" sz="1000" dirty="0" smtClean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lvl="1" eaLnBrk="1" hangingPunct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200" dirty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S</a:t>
            </a:r>
            <a:r>
              <a:rPr kumimoji="0" lang="en-US" altLang="zh-CN" sz="2200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emantic representation is rarely used </a:t>
            </a:r>
            <a:endParaRPr kumimoji="0" lang="en-US" altLang="zh-CN" sz="2000" b="1" dirty="0" smtClean="0">
              <a:solidFill>
                <a:srgbClr val="C00000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304809" y="146641"/>
            <a:ext cx="1740796" cy="34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r">
              <a:lnSpc>
                <a:spcPct val="80000"/>
              </a:lnSpc>
            </a:pPr>
            <a:r>
              <a:rPr lang="en-US" altLang="zh-CN" sz="2000" dirty="0" smtClean="0">
                <a:solidFill>
                  <a:schemeClr val="bg1"/>
                </a:solidFill>
                <a:latin typeface="Garamond" pitchFamily="-109" charset="0"/>
              </a:rPr>
              <a:t>Background</a:t>
            </a:r>
            <a:endParaRPr lang="en-US" altLang="zh-CN" sz="2000" dirty="0">
              <a:solidFill>
                <a:schemeClr val="bg1"/>
              </a:solidFill>
              <a:latin typeface="Garamond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23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491205" y="146641"/>
            <a:ext cx="1554400" cy="34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r">
              <a:lnSpc>
                <a:spcPct val="80000"/>
              </a:lnSpc>
            </a:pPr>
            <a:r>
              <a:rPr lang="en-US" altLang="zh-CN" sz="2000" dirty="0" smtClean="0">
                <a:solidFill>
                  <a:schemeClr val="bg1"/>
                </a:solidFill>
                <a:latin typeface="Garamond" pitchFamily="-109" charset="0"/>
              </a:rPr>
              <a:t>Background</a:t>
            </a:r>
            <a:endParaRPr lang="en-US" altLang="zh-CN" sz="2000" dirty="0">
              <a:solidFill>
                <a:schemeClr val="bg1"/>
              </a:solidFill>
              <a:latin typeface="Garamond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295479"/>
            <a:ext cx="8503920" cy="47183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06671" y="2045195"/>
            <a:ext cx="2241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Structure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1117108" y="2634381"/>
            <a:ext cx="2241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Domain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6187870" y="3368683"/>
            <a:ext cx="22416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Content (concepts)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1210145" y="4600334"/>
            <a:ext cx="22416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Syntax (relations)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611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3146" y="1116504"/>
            <a:ext cx="7747000" cy="705376"/>
          </a:xfrm>
        </p:spPr>
        <p:txBody>
          <a:bodyPr>
            <a:normAutofit/>
          </a:bodyPr>
          <a:lstStyle/>
          <a:p>
            <a:pPr marL="457200" indent="-457200">
              <a:buBlip>
                <a:blip r:embed="rId3"/>
              </a:buBlip>
              <a:defRPr/>
            </a:pPr>
            <a:r>
              <a:rPr lang="en-US" sz="3200" b="1" dirty="0">
                <a:solidFill>
                  <a:srgbClr val="002060"/>
                </a:solidFill>
              </a:rPr>
              <a:t>Semantic representation</a:t>
            </a:r>
            <a:endParaRPr kumimoji="0" lang="en-US" sz="3200" b="1" dirty="0">
              <a:solidFill>
                <a:srgbClr val="002060"/>
              </a:solidFill>
              <a:cs typeface="+mj-cs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365174" y="146641"/>
            <a:ext cx="26804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r">
              <a:lnSpc>
                <a:spcPct val="80000"/>
              </a:lnSpc>
            </a:pPr>
            <a:r>
              <a:rPr lang="en-US" altLang="zh-CN" sz="2000" dirty="0" smtClean="0">
                <a:solidFill>
                  <a:schemeClr val="bg1"/>
                </a:solidFill>
                <a:latin typeface="Garamond" pitchFamily="-109" charset="0"/>
              </a:rPr>
              <a:t>Semantic Representation</a:t>
            </a:r>
            <a:endParaRPr lang="en-US" altLang="zh-CN" sz="2000" dirty="0">
              <a:solidFill>
                <a:schemeClr val="bg1"/>
              </a:solidFill>
              <a:latin typeface="Garamond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42" y="1748561"/>
            <a:ext cx="8035756" cy="466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3146" y="1116504"/>
            <a:ext cx="7747000" cy="705376"/>
          </a:xfrm>
        </p:spPr>
        <p:txBody>
          <a:bodyPr>
            <a:normAutofit/>
          </a:bodyPr>
          <a:lstStyle/>
          <a:p>
            <a:pPr marL="457200" indent="-457200" eaLnBrk="1" hangingPunct="1">
              <a:buBlip>
                <a:blip r:embed="rId3"/>
              </a:buBlip>
              <a:defRPr/>
            </a:pPr>
            <a:r>
              <a:rPr kumimoji="0" lang="en-US" sz="3200" b="1" dirty="0" smtClean="0">
                <a:solidFill>
                  <a:srgbClr val="002060"/>
                </a:solidFill>
                <a:cs typeface="+mj-cs"/>
              </a:rPr>
              <a:t>Patent Document</a:t>
            </a:r>
            <a:endParaRPr kumimoji="0" lang="en-US" sz="3200" b="1" dirty="0">
              <a:solidFill>
                <a:srgbClr val="002060"/>
              </a:solidFill>
              <a:cs typeface="+mj-cs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365174" y="146641"/>
            <a:ext cx="26804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r">
              <a:lnSpc>
                <a:spcPct val="80000"/>
              </a:lnSpc>
            </a:pPr>
            <a:r>
              <a:rPr lang="en-US" altLang="zh-CN" sz="2000" dirty="0" smtClean="0">
                <a:solidFill>
                  <a:schemeClr val="bg1"/>
                </a:solidFill>
                <a:latin typeface="Garamond" pitchFamily="-109" charset="0"/>
              </a:rPr>
              <a:t>Semantic Representation</a:t>
            </a:r>
            <a:endParaRPr lang="en-US" altLang="zh-CN" sz="2000" dirty="0">
              <a:solidFill>
                <a:schemeClr val="bg1"/>
              </a:solidFill>
              <a:latin typeface="Garamond" pitchFamily="-109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3564"/>
            <a:ext cx="9144000" cy="600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3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3146" y="1116504"/>
            <a:ext cx="7747000" cy="705376"/>
          </a:xfrm>
        </p:spPr>
        <p:txBody>
          <a:bodyPr>
            <a:normAutofit/>
          </a:bodyPr>
          <a:lstStyle/>
          <a:p>
            <a:pPr marL="457200" indent="-457200" eaLnBrk="1" hangingPunct="1">
              <a:buBlip>
                <a:blip r:embed="rId3"/>
              </a:buBlip>
              <a:defRPr/>
            </a:pPr>
            <a:r>
              <a:rPr kumimoji="0" lang="en-US" sz="3200" b="1" dirty="0" smtClean="0">
                <a:solidFill>
                  <a:srgbClr val="002060"/>
                </a:solidFill>
                <a:cs typeface="+mj-cs"/>
              </a:rPr>
              <a:t>Patent ontology</a:t>
            </a:r>
            <a:endParaRPr kumimoji="0" lang="en-US" sz="3200" b="1" dirty="0">
              <a:solidFill>
                <a:srgbClr val="002060"/>
              </a:solidFill>
              <a:cs typeface="+mj-cs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365174" y="146641"/>
            <a:ext cx="26804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r">
              <a:lnSpc>
                <a:spcPct val="80000"/>
              </a:lnSpc>
            </a:pPr>
            <a:r>
              <a:rPr lang="en-US" altLang="zh-CN" sz="2000" dirty="0" smtClean="0">
                <a:solidFill>
                  <a:schemeClr val="bg1"/>
                </a:solidFill>
                <a:latin typeface="Garamond" pitchFamily="-109" charset="0"/>
              </a:rPr>
              <a:t>Semantic Representation</a:t>
            </a:r>
            <a:endParaRPr lang="en-US" altLang="zh-CN" sz="2000" dirty="0">
              <a:solidFill>
                <a:schemeClr val="bg1"/>
              </a:solidFill>
              <a:latin typeface="Garamond" pitchFamily="-109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74070" y="1974285"/>
            <a:ext cx="7986159" cy="4272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200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Patent structure ontology</a:t>
            </a:r>
          </a:p>
          <a:p>
            <a:pPr lvl="2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Specific document structure</a:t>
            </a:r>
          </a:p>
          <a:p>
            <a:pPr lvl="2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First page, description, claims, figures (media), etc</a:t>
            </a: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endParaRPr lang="en-US" altLang="zh-CN" sz="1000" dirty="0" smtClean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marL="457200" lvl="1" indent="0">
              <a:lnSpc>
                <a:spcPct val="140000"/>
              </a:lnSpc>
              <a:buNone/>
              <a:defRPr/>
            </a:pPr>
            <a:endParaRPr lang="en-US" altLang="zh-CN" sz="2200" dirty="0" smtClean="0"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259"/>
            <a:ext cx="9144000" cy="594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1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3146" y="1116504"/>
            <a:ext cx="7747000" cy="705376"/>
          </a:xfrm>
        </p:spPr>
        <p:txBody>
          <a:bodyPr>
            <a:normAutofit/>
          </a:bodyPr>
          <a:lstStyle/>
          <a:p>
            <a:pPr marL="457200" indent="-457200" eaLnBrk="1" hangingPunct="1">
              <a:buBlip>
                <a:blip r:embed="rId3"/>
              </a:buBlip>
              <a:defRPr/>
            </a:pPr>
            <a:r>
              <a:rPr kumimoji="0" lang="en-US" sz="3200" b="1" dirty="0" smtClean="0">
                <a:solidFill>
                  <a:srgbClr val="002060"/>
                </a:solidFill>
                <a:cs typeface="+mj-cs"/>
              </a:rPr>
              <a:t>Patent ontology</a:t>
            </a:r>
            <a:endParaRPr kumimoji="0" lang="en-US" sz="3200" b="1" dirty="0">
              <a:solidFill>
                <a:srgbClr val="002060"/>
              </a:solidFill>
              <a:cs typeface="+mj-cs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365174" y="146641"/>
            <a:ext cx="26804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r">
              <a:lnSpc>
                <a:spcPct val="80000"/>
              </a:lnSpc>
            </a:pPr>
            <a:r>
              <a:rPr lang="en-US" altLang="zh-CN" sz="2000" dirty="0" smtClean="0">
                <a:solidFill>
                  <a:schemeClr val="bg1"/>
                </a:solidFill>
                <a:latin typeface="Garamond" pitchFamily="-109" charset="0"/>
              </a:rPr>
              <a:t>Semantic Representation</a:t>
            </a:r>
            <a:endParaRPr lang="en-US" altLang="zh-CN" sz="2000" dirty="0">
              <a:solidFill>
                <a:schemeClr val="bg1"/>
              </a:solidFill>
              <a:latin typeface="Garamond" pitchFamily="-109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74070" y="1974285"/>
            <a:ext cx="7986159" cy="4272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2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Patent structure ontology</a:t>
            </a:r>
          </a:p>
          <a:p>
            <a:pPr lvl="2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800" dirty="0">
                <a:latin typeface="Arial" pitchFamily="34" charset="0"/>
                <a:ea typeface="宋体" pitchFamily="2" charset="-122"/>
                <a:cs typeface="Arial" pitchFamily="34" charset="0"/>
              </a:rPr>
              <a:t>S</a:t>
            </a:r>
            <a:r>
              <a:rPr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pecific document structure</a:t>
            </a:r>
          </a:p>
          <a:p>
            <a:pPr lvl="2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First page, description, claims, figures (media), etc</a:t>
            </a:r>
            <a:endParaRPr lang="en-US" altLang="zh-CN" sz="1000" dirty="0" smtClean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200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Patent content ontology</a:t>
            </a:r>
            <a:endParaRPr lang="en-US" altLang="zh-CN" sz="1200" b="1" dirty="0">
              <a:solidFill>
                <a:srgbClr val="C00000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lvl="2">
              <a:lnSpc>
                <a:spcPct val="14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800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Basic parameter ontology</a:t>
            </a:r>
            <a:endParaRPr lang="en-US" altLang="zh-CN" sz="1800" dirty="0">
              <a:solidFill>
                <a:srgbClr val="C00000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259"/>
            <a:ext cx="9144000" cy="594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2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oubleBand_Childrens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DoubleBand_ChildrensBlue</Template>
  <TotalTime>1701</TotalTime>
  <Words>442</Words>
  <Application>Microsoft Office PowerPoint</Application>
  <PresentationFormat>On-screen Show (4:3)</PresentationFormat>
  <Paragraphs>132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DoubleBand_ChildrensBlue</vt:lpstr>
      <vt:lpstr>PowerPoint Presentation</vt:lpstr>
      <vt:lpstr>Outline</vt:lpstr>
      <vt:lpstr>Product innovation design</vt:lpstr>
      <vt:lpstr>Literature review</vt:lpstr>
      <vt:lpstr>PowerPoint Presentation</vt:lpstr>
      <vt:lpstr>Semantic representation</vt:lpstr>
      <vt:lpstr>Patent Document</vt:lpstr>
      <vt:lpstr>Patent ontology</vt:lpstr>
      <vt:lpstr>Patent ontology</vt:lpstr>
      <vt:lpstr>Patent ontology</vt:lpstr>
      <vt:lpstr>Semantic representation</vt:lpstr>
      <vt:lpstr>Patent document semantics</vt:lpstr>
      <vt:lpstr>Automatic semantic annotation</vt:lpstr>
      <vt:lpstr>Automatic semantic annotation</vt:lpstr>
      <vt:lpstr>Automatic semantic annotation</vt:lpstr>
      <vt:lpstr>PowerPoint Presentation</vt:lpstr>
      <vt:lpstr>Discussion</vt:lpstr>
    </vt:vector>
  </TitlesOfParts>
  <Company>CCHMC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CCHMC</dc:creator>
  <cp:lastModifiedBy>CCHMC</cp:lastModifiedBy>
  <cp:revision>799</cp:revision>
  <dcterms:created xsi:type="dcterms:W3CDTF">2014-04-15T20:21:28Z</dcterms:created>
  <dcterms:modified xsi:type="dcterms:W3CDTF">2015-03-30T14:45:11Z</dcterms:modified>
</cp:coreProperties>
</file>