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03104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part-of-speech taggers with inter-annotator agreement loss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381000" y="3886200"/>
            <a:ext cx="8466136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EACL 2014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Barbara Plank, Dirk Hovy, Anders Søgaard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University of Copenhagen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endParaRPr sz="2200" b="0" i="0" u="none" strike="noStrike" cap="none" baseline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Presentation: Ben Glass, Cincinnati Children’s Hospital</a:t>
            </a:r>
          </a:p>
          <a:p>
            <a:pPr marL="0" marR="0" lvl="0" indent="0" algn="ctr" rtl="0">
              <a:spcBef>
                <a:spcPts val="440"/>
              </a:spcBef>
              <a:buClr>
                <a:srgbClr val="888888"/>
              </a:buClr>
              <a:buFont typeface="Calibri"/>
              <a:buNone/>
            </a:pPr>
            <a:endParaRPr sz="2200" b="0" i="0" u="none" strike="noStrike" cap="none" baseline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Adding the Agreement Measures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Annotator F1: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γ(y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, 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) = F1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yi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(X), 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(gold label only)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Inverse confusion probability: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γ(y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, 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)) = 1 − P( {A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(X), 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(X)} = {y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, y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} 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(both gold and predicted)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title" idx="2"/>
          </p:nvPr>
        </p:nvSpPr>
        <p:spPr>
          <a:xfrm>
            <a:off x="457200" y="2713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</a:p>
        </p:txBody>
      </p:sp>
      <p:pic>
        <p:nvPicPr>
          <p:cNvPr id="116" name="Shape 1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3" r="-2281" b="963"/>
          <a:stretch/>
        </p:blipFill>
        <p:spPr>
          <a:xfrm>
            <a:off x="412750" y="280987"/>
            <a:ext cx="8416924" cy="642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175" y="2710225"/>
            <a:ext cx="8829675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Results: regularization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Chunking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Named entity recognition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title" idx="3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Results: downstream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2100" y="4810487"/>
            <a:ext cx="2533650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2312" y="2313825"/>
            <a:ext cx="244792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32"/>
          <p:cNvSpPr txBox="1">
            <a:spLocks noGrp="1"/>
          </p:cNvSpPr>
          <p:nvPr>
            <p:ph type="title" idx="4294967295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031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</a:pPr>
            <a:r>
              <a:rPr lang="en-US" sz="3200" dirty="0" smtClean="0">
                <a:latin typeface="Calibri"/>
                <a:cs typeface="Calibri"/>
              </a:rPr>
              <a:t>- Taking inter-annotator agreement into account  during training can improve classifier performance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</a:pPr>
            <a:r>
              <a:rPr lang="en-US" sz="3200" dirty="0" smtClean="0">
                <a:latin typeface="Calibri"/>
                <a:cs typeface="Calibri"/>
              </a:rPr>
              <a:t>- While this paper focused on POS tagging, the methods described could potentially be applied to biomedical tasks involving human-annotated training data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53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461436"/>
            <a:ext cx="8229600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iscussion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Confusion probability for &gt; 2 annotators ?</a:t>
            </a: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Asymmetric confusion probability ?</a:t>
            </a: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Results for individual classes ?</a:t>
            </a: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Compare to “remove hard cases” method ? Other existing cost-sensitive algorithms 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222222"/>
                </a:solidFill>
              </a:rPr>
              <a:t>Plank, B., Hovy, D., &amp; Søgaard, A. (2014). Learning part-of-speech taggers with inter-annotator agreement loss. In </a:t>
            </a:r>
            <a:r>
              <a:rPr lang="en-US" i="1">
                <a:solidFill>
                  <a:srgbClr val="222222"/>
                </a:solidFill>
              </a:rPr>
              <a:t>Proceedings of EACL</a:t>
            </a:r>
            <a:r>
              <a:rPr lang="en-US">
                <a:solidFill>
                  <a:srgbClr val="222222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63298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Inter-annotator agreement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The idea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Defining agreement scores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Baseline classifier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Adding the agreement scores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Results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Conclusion</a:t>
            </a:r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iscussion</a:t>
            </a:r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169" r="1628"/>
          <a:stretch/>
        </p:blipFill>
        <p:spPr>
          <a:xfrm>
            <a:off x="-98425" y="1614487"/>
            <a:ext cx="9453600" cy="43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Inter-annotator Agreement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Idea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Measure inter-annotator agreement per class over a portion of the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During training use agreement score for the current label (gold/predicted/both?) in the loss function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Agreement 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1: Annotator F1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39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Harmonic mean of: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 b="0" i="0" u="none" strike="noStrike" cap="none" baseline="0" dirty="0" err="1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Prec</a:t>
            </a:r>
            <a:r>
              <a:rPr lang="en-US" sz="2500" b="0" i="0" u="none" strike="noStrike" cap="none" baseline="-25000" dirty="0" err="1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(A</a:t>
            </a:r>
            <a:r>
              <a:rPr lang="en-US" sz="2500" b="0" i="0" u="none" strike="noStrike" cap="none" baseline="-250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(X), A</a:t>
            </a:r>
            <a:r>
              <a:rPr lang="en-US" sz="2500" b="0" i="0" u="none" strike="noStrike" cap="none" baseline="-250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(X))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2500" b="0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</a:t>
            </a:r>
            <a:r>
              <a:rPr lang="en-US" sz="2500" b="0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give label T) /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2500" b="1" i="0" u="none" strike="noStrike" cap="none" baseline="-25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gives label T)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500" b="0" i="0" u="none" strike="noStrike" cap="none" baseline="0" dirty="0" err="1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Rec</a:t>
            </a:r>
            <a:r>
              <a:rPr lang="en-US" sz="2500" b="0" i="0" u="none" strike="noStrike" cap="none" baseline="-25000" dirty="0" err="1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(A</a:t>
            </a:r>
            <a:r>
              <a:rPr lang="en-US" sz="2500" b="0" i="0" u="none" strike="noStrike" cap="none" baseline="-250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(X), A</a:t>
            </a:r>
            <a:r>
              <a:rPr lang="en-US" sz="2500" b="0" i="0" u="none" strike="noStrike" cap="none" baseline="-2500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500" b="0" i="0" u="none" strike="noStrike" cap="none" baseline="0" dirty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(X))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2500" b="0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</a:t>
            </a:r>
            <a:r>
              <a:rPr lang="en-US" sz="2500" b="0" i="0" u="none" strike="noStrike" cap="none" baseline="-2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give label T) /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r>
              <a:rPr lang="en-US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2500" b="1" i="0" u="none" strike="noStrike" cap="none" baseline="-25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gives label T)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other words: normal precision and recall but use 2</a:t>
            </a:r>
            <a:r>
              <a:rPr lang="en-US" sz="25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annotator instead of gold standard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Shape 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391" b="5047"/>
          <a:stretch/>
        </p:blipFill>
        <p:spPr>
          <a:xfrm>
            <a:off x="457200" y="493712"/>
            <a:ext cx="8229600" cy="6167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Agreement 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2: Confusion 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robability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P({A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(x), 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(x)} = {t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, 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})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probability of confusing tags t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mean of 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P(A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 = 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, 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 = 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P(A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 = 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, A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(x) = t</a:t>
            </a:r>
            <a:r>
              <a:rPr lang="en-US" sz="3200" b="0" i="0" u="none" strike="noStrike" cap="none" baseline="-25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rgbClr val="33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other words: probability that A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assigns a certain tag and A</a:t>
            </a:r>
            <a:r>
              <a:rPr lang="en-US" sz="32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other, and vice versa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Confusion 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Probability</a:t>
            </a:r>
          </a:p>
        </p:txBody>
      </p:sp>
      <p:pic>
        <p:nvPicPr>
          <p:cNvPr id="89" name="Shape 8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7551" r="1817" b="-1283"/>
          <a:stretch/>
        </p:blipFill>
        <p:spPr>
          <a:xfrm>
            <a:off x="1487487" y="1308100"/>
            <a:ext cx="5722937" cy="5549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Baseline C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lassifier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structured perceptron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125661"/>
            <a:ext cx="6048374" cy="4319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Shape 97"/>
          <p:cNvCxnSpPr/>
          <p:nvPr/>
        </p:nvCxnSpPr>
        <p:spPr>
          <a:xfrm>
            <a:off x="2941025" y="4919300"/>
            <a:ext cx="883499" cy="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242</Words>
  <Application>Microsoft Office PowerPoint</Application>
  <PresentationFormat>On-screen Show (4:3)</PresentationFormat>
  <Paragraphs>75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Learning part-of-speech taggers with inter-annotator agreement loss</vt:lpstr>
      <vt:lpstr>PowerPoint Presentation</vt:lpstr>
      <vt:lpstr>Inter-annotator Agreement</vt:lpstr>
      <vt:lpstr>The Idea</vt:lpstr>
      <vt:lpstr>Agreement Score 1: Annotator F1</vt:lpstr>
      <vt:lpstr>PowerPoint Presentation</vt:lpstr>
      <vt:lpstr>Agreement Score 2: Confusion Probability</vt:lpstr>
      <vt:lpstr>Confusion Probability</vt:lpstr>
      <vt:lpstr>Baseline Classifier</vt:lpstr>
      <vt:lpstr>Adding the Agreement Measures</vt:lpstr>
      <vt:lpstr>PowerPoint Presentation</vt:lpstr>
      <vt:lpstr>Results</vt:lpstr>
      <vt:lpstr>PowerPoint Presentation</vt:lpstr>
      <vt:lpstr>Results: downstream</vt:lpstr>
      <vt:lpstr>Conclusion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part-of-speech taggers with inter-annotator agreement loss</dc:title>
  <dc:creator>Wolfer, Sheila</dc:creator>
  <cp:lastModifiedBy>CCHMC</cp:lastModifiedBy>
  <cp:revision>5</cp:revision>
  <dcterms:modified xsi:type="dcterms:W3CDTF">2014-09-11T13:36:57Z</dcterms:modified>
</cp:coreProperties>
</file>