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2" r:id="rId5"/>
    <p:sldId id="259" r:id="rId6"/>
    <p:sldId id="263" r:id="rId7"/>
    <p:sldId id="265" r:id="rId8"/>
    <p:sldId id="264" r:id="rId9"/>
    <p:sldId id="266" r:id="rId10"/>
    <p:sldId id="267" r:id="rId11"/>
    <p:sldId id="269" r:id="rId12"/>
    <p:sldId id="270" r:id="rId13"/>
    <p:sldId id="268" r:id="rId14"/>
    <p:sldId id="279" r:id="rId15"/>
    <p:sldId id="260" r:id="rId16"/>
    <p:sldId id="273" r:id="rId17"/>
    <p:sldId id="272" r:id="rId18"/>
    <p:sldId id="276" r:id="rId19"/>
    <p:sldId id="277" r:id="rId20"/>
    <p:sldId id="278" r:id="rId21"/>
    <p:sldId id="274" r:id="rId22"/>
    <p:sldId id="275" r:id="rId23"/>
    <p:sldId id="271" r:id="rId24"/>
    <p:sldId id="26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0" d="100"/>
          <a:sy n="50" d="100"/>
        </p:scale>
        <p:origin x="-1267"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8189C3-7B90-6440-B19D-AD9ED1ECB609}"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134116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8189C3-7B90-6440-B19D-AD9ED1ECB609}"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875674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8189C3-7B90-6440-B19D-AD9ED1ECB609}"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2512949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8189C3-7B90-6440-B19D-AD9ED1ECB609}"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51100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8189C3-7B90-6440-B19D-AD9ED1ECB609}"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339679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8189C3-7B90-6440-B19D-AD9ED1ECB609}" type="datetimeFigureOut">
              <a:rPr lang="en-US" smtClean="0"/>
              <a:t>4/4/2014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78032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8189C3-7B90-6440-B19D-AD9ED1ECB609}" type="datetimeFigureOut">
              <a:rPr lang="en-US" smtClean="0"/>
              <a:t>4/4/2014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151692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8189C3-7B90-6440-B19D-AD9ED1ECB609}" type="datetimeFigureOut">
              <a:rPr lang="en-US" smtClean="0"/>
              <a:t>4/4/2014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1764767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189C3-7B90-6440-B19D-AD9ED1ECB609}" type="datetimeFigureOut">
              <a:rPr lang="en-US" smtClean="0"/>
              <a:t>4/4/2014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362282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8189C3-7B90-6440-B19D-AD9ED1ECB609}" type="datetimeFigureOut">
              <a:rPr lang="en-US" smtClean="0"/>
              <a:t>4/4/2014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192923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8189C3-7B90-6440-B19D-AD9ED1ECB609}" type="datetimeFigureOut">
              <a:rPr lang="en-US" smtClean="0"/>
              <a:t>4/4/2014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43D53-AB20-F843-A2F2-CD1A43E0BC9E}" type="slidenum">
              <a:rPr lang="en-US" smtClean="0"/>
              <a:t>‹#›</a:t>
            </a:fld>
            <a:endParaRPr lang="en-US"/>
          </a:p>
        </p:txBody>
      </p:sp>
    </p:spTree>
    <p:extLst>
      <p:ext uri="{BB962C8B-B14F-4D97-AF65-F5344CB8AC3E}">
        <p14:creationId xmlns:p14="http://schemas.microsoft.com/office/powerpoint/2010/main" val="2990864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189C3-7B90-6440-B19D-AD9ED1ECB609}" type="datetimeFigureOut">
              <a:rPr lang="en-US" smtClean="0"/>
              <a:t>4/4/2014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43D53-AB20-F843-A2F2-CD1A43E0BC9E}" type="slidenum">
              <a:rPr lang="en-US" smtClean="0"/>
              <a:t>‹#›</a:t>
            </a:fld>
            <a:endParaRPr lang="en-US"/>
          </a:p>
        </p:txBody>
      </p:sp>
    </p:spTree>
    <p:extLst>
      <p:ext uri="{BB962C8B-B14F-4D97-AF65-F5344CB8AC3E}">
        <p14:creationId xmlns:p14="http://schemas.microsoft.com/office/powerpoint/2010/main" val="3516816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389"/>
            <a:ext cx="7772400" cy="3328388"/>
          </a:xfrm>
        </p:spPr>
        <p:txBody>
          <a:bodyPr>
            <a:noAutofit/>
          </a:bodyPr>
          <a:lstStyle/>
          <a:p>
            <a:r>
              <a:rPr lang="en-US" sz="3200" dirty="0" smtClean="0"/>
              <a:t>Mayo Clinic Smoking Status Classification System: Extensions and Improvements</a:t>
            </a:r>
            <a:br>
              <a:rPr lang="en-US" sz="3200" dirty="0" smtClean="0"/>
            </a:br>
            <a:r>
              <a:rPr lang="en-US" sz="3200" dirty="0"/>
              <a:t/>
            </a:r>
            <a:br>
              <a:rPr lang="en-US" sz="3200" dirty="0"/>
            </a:br>
            <a:r>
              <a:rPr lang="en-US" sz="3200" dirty="0" smtClean="0"/>
              <a:t>A Study of Transportability of an Existing Smoking Status Detection Module across Institutions</a:t>
            </a:r>
            <a:endParaRPr lang="en-US" sz="3200" dirty="0"/>
          </a:p>
        </p:txBody>
      </p:sp>
      <p:sp>
        <p:nvSpPr>
          <p:cNvPr id="3" name="Subtitle 2"/>
          <p:cNvSpPr>
            <a:spLocks noGrp="1"/>
          </p:cNvSpPr>
          <p:nvPr>
            <p:ph type="subTitle" idx="1"/>
          </p:nvPr>
        </p:nvSpPr>
        <p:spPr>
          <a:xfrm>
            <a:off x="1371600" y="5304598"/>
            <a:ext cx="6400800" cy="1553401"/>
          </a:xfrm>
        </p:spPr>
        <p:txBody>
          <a:bodyPr>
            <a:normAutofit fontScale="92500" lnSpcReduction="10000"/>
          </a:bodyPr>
          <a:lstStyle/>
          <a:p>
            <a:r>
              <a:rPr lang="en-US" dirty="0" smtClean="0"/>
              <a:t>Brian Connolly </a:t>
            </a:r>
          </a:p>
          <a:p>
            <a:r>
              <a:rPr lang="en-US" dirty="0" err="1" smtClean="0"/>
              <a:t>Pestian</a:t>
            </a:r>
            <a:r>
              <a:rPr lang="en-US" dirty="0" smtClean="0"/>
              <a:t> Journal Club</a:t>
            </a:r>
          </a:p>
          <a:p>
            <a:r>
              <a:rPr lang="en-US" dirty="0" smtClean="0"/>
              <a:t>3/7/14</a:t>
            </a:r>
            <a:endParaRPr lang="en-US" dirty="0"/>
          </a:p>
        </p:txBody>
      </p:sp>
      <p:pic>
        <p:nvPicPr>
          <p:cNvPr id="6" name="Picture 5"/>
          <p:cNvPicPr>
            <a:picLocks noChangeAspect="1"/>
          </p:cNvPicPr>
          <p:nvPr/>
        </p:nvPicPr>
        <p:blipFill>
          <a:blip r:embed="rId2"/>
          <a:stretch>
            <a:fillRect/>
          </a:stretch>
        </p:blipFill>
        <p:spPr>
          <a:xfrm>
            <a:off x="2598029" y="3347777"/>
            <a:ext cx="3821915" cy="1956821"/>
          </a:xfrm>
          <a:prstGeom prst="rect">
            <a:avLst/>
          </a:prstGeom>
        </p:spPr>
      </p:pic>
    </p:spTree>
    <p:extLst>
      <p:ext uri="{BB962C8B-B14F-4D97-AF65-F5344CB8AC3E}">
        <p14:creationId xmlns:p14="http://schemas.microsoft.com/office/powerpoint/2010/main" val="301038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8"/>
            <a:ext cx="8229600" cy="898457"/>
          </a:xfrm>
        </p:spPr>
        <p:txBody>
          <a:bodyPr/>
          <a:lstStyle/>
          <a:p>
            <a:r>
              <a:rPr lang="en-US" dirty="0" smtClean="0"/>
              <a:t>Patient Level</a:t>
            </a:r>
            <a:endParaRPr lang="en-US" dirty="0"/>
          </a:p>
        </p:txBody>
      </p:sp>
      <p:pic>
        <p:nvPicPr>
          <p:cNvPr id="4" name="Picture 3"/>
          <p:cNvPicPr>
            <a:picLocks noChangeAspect="1"/>
          </p:cNvPicPr>
          <p:nvPr/>
        </p:nvPicPr>
        <p:blipFill>
          <a:blip r:embed="rId2"/>
          <a:stretch>
            <a:fillRect/>
          </a:stretch>
        </p:blipFill>
        <p:spPr>
          <a:xfrm>
            <a:off x="117636" y="1153704"/>
            <a:ext cx="5301390" cy="5151052"/>
          </a:xfrm>
          <a:prstGeom prst="rect">
            <a:avLst/>
          </a:prstGeom>
        </p:spPr>
      </p:pic>
      <p:pic>
        <p:nvPicPr>
          <p:cNvPr id="6" name="Picture 5"/>
          <p:cNvPicPr>
            <a:picLocks noChangeAspect="1"/>
          </p:cNvPicPr>
          <p:nvPr/>
        </p:nvPicPr>
        <p:blipFill>
          <a:blip r:embed="rId3"/>
          <a:stretch>
            <a:fillRect/>
          </a:stretch>
        </p:blipFill>
        <p:spPr>
          <a:xfrm>
            <a:off x="5470232" y="2043404"/>
            <a:ext cx="3677914" cy="2758436"/>
          </a:xfrm>
          <a:prstGeom prst="rect">
            <a:avLst/>
          </a:prstGeom>
        </p:spPr>
      </p:pic>
    </p:spTree>
    <p:extLst>
      <p:ext uri="{BB962C8B-B14F-4D97-AF65-F5344CB8AC3E}">
        <p14:creationId xmlns:p14="http://schemas.microsoft.com/office/powerpoint/2010/main" val="1724425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67"/>
            <a:ext cx="8229600" cy="886137"/>
          </a:xfrm>
        </p:spPr>
        <p:txBody>
          <a:bodyPr>
            <a:normAutofit/>
          </a:bodyPr>
          <a:lstStyle/>
          <a:p>
            <a:r>
              <a:rPr lang="en-US" dirty="0" smtClean="0"/>
              <a:t>Data</a:t>
            </a:r>
            <a:endParaRPr lang="en-US" dirty="0"/>
          </a:p>
        </p:txBody>
      </p:sp>
      <p:sp>
        <p:nvSpPr>
          <p:cNvPr id="3" name="Content Placeholder 2"/>
          <p:cNvSpPr>
            <a:spLocks noGrp="1"/>
          </p:cNvSpPr>
          <p:nvPr>
            <p:ph idx="1"/>
          </p:nvPr>
        </p:nvSpPr>
        <p:spPr>
          <a:xfrm>
            <a:off x="457200" y="766824"/>
            <a:ext cx="8229600" cy="3945726"/>
          </a:xfrm>
        </p:spPr>
        <p:txBody>
          <a:bodyPr>
            <a:normAutofit fontScale="92500" lnSpcReduction="10000"/>
          </a:bodyPr>
          <a:lstStyle/>
          <a:p>
            <a:r>
              <a:rPr lang="en-US" dirty="0" smtClean="0"/>
              <a:t>Mayo clinic patients (not from I2B2 challenge)</a:t>
            </a:r>
          </a:p>
          <a:p>
            <a:r>
              <a:rPr lang="en-US" dirty="0" smtClean="0"/>
              <a:t>Document Level (330 total): 56 past, 34 current, 4 smokers, 6 non-smokers, 230 unknowns</a:t>
            </a:r>
          </a:p>
          <a:p>
            <a:r>
              <a:rPr lang="en-US" dirty="0" smtClean="0"/>
              <a:t>Patient Level (36 total):  16 past, 5 current, 13 non-smokers, 2 unknown</a:t>
            </a:r>
          </a:p>
          <a:p>
            <a:endParaRPr lang="en-US" dirty="0"/>
          </a:p>
          <a:p>
            <a:r>
              <a:rPr lang="en-US" dirty="0" smtClean="0"/>
              <a:t>Manually assigned smoking status for </a:t>
            </a:r>
            <a:r>
              <a:rPr lang="en-US" i="1" dirty="0" smtClean="0"/>
              <a:t>Patient Level </a:t>
            </a:r>
            <a:r>
              <a:rPr lang="en-US" dirty="0" smtClean="0"/>
              <a:t>and </a:t>
            </a:r>
            <a:r>
              <a:rPr lang="en-US" i="1" dirty="0" smtClean="0"/>
              <a:t>Document Level </a:t>
            </a:r>
            <a:r>
              <a:rPr lang="en-US" dirty="0" smtClean="0"/>
              <a:t>separately</a:t>
            </a:r>
            <a:endParaRPr lang="en-US" dirty="0"/>
          </a:p>
        </p:txBody>
      </p:sp>
      <p:pic>
        <p:nvPicPr>
          <p:cNvPr id="4" name="Picture 3"/>
          <p:cNvPicPr>
            <a:picLocks noChangeAspect="1"/>
          </p:cNvPicPr>
          <p:nvPr/>
        </p:nvPicPr>
        <p:blipFill>
          <a:blip r:embed="rId2"/>
          <a:stretch>
            <a:fillRect/>
          </a:stretch>
        </p:blipFill>
        <p:spPr>
          <a:xfrm>
            <a:off x="1180672" y="4579201"/>
            <a:ext cx="5733490" cy="2278799"/>
          </a:xfrm>
          <a:prstGeom prst="rect">
            <a:avLst/>
          </a:prstGeom>
        </p:spPr>
      </p:pic>
    </p:spTree>
    <p:extLst>
      <p:ext uri="{BB962C8B-B14F-4D97-AF65-F5344CB8AC3E}">
        <p14:creationId xmlns:p14="http://schemas.microsoft.com/office/powerpoint/2010/main" val="3451772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89"/>
            <a:ext cx="8229600" cy="836532"/>
          </a:xfrm>
        </p:spPr>
        <p:txBody>
          <a:bodyPr/>
          <a:lstStyle/>
          <a:p>
            <a:r>
              <a:rPr lang="en-US" dirty="0" smtClean="0"/>
              <a:t>Results</a:t>
            </a:r>
            <a:endParaRPr lang="en-US" dirty="0"/>
          </a:p>
        </p:txBody>
      </p:sp>
      <p:pic>
        <p:nvPicPr>
          <p:cNvPr id="4" name="Content Placeholder 3"/>
          <p:cNvPicPr>
            <a:picLocks noGrp="1" noChangeAspect="1"/>
          </p:cNvPicPr>
          <p:nvPr>
            <p:ph idx="1"/>
          </p:nvPr>
        </p:nvPicPr>
        <p:blipFill rotWithShape="1">
          <a:blip r:embed="rId2"/>
          <a:srcRect t="-921" b="-665"/>
          <a:stretch/>
        </p:blipFill>
        <p:spPr>
          <a:xfrm>
            <a:off x="457200" y="853220"/>
            <a:ext cx="8229600" cy="6004780"/>
          </a:xfrm>
        </p:spPr>
      </p:pic>
      <p:cxnSp>
        <p:nvCxnSpPr>
          <p:cNvPr id="6" name="Straight Arrow Connector 5"/>
          <p:cNvCxnSpPr/>
          <p:nvPr/>
        </p:nvCxnSpPr>
        <p:spPr>
          <a:xfrm flipH="1">
            <a:off x="7431284" y="4891131"/>
            <a:ext cx="408152" cy="99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839436" y="4439387"/>
            <a:ext cx="1304564" cy="923330"/>
          </a:xfrm>
          <a:prstGeom prst="rect">
            <a:avLst/>
          </a:prstGeom>
          <a:noFill/>
        </p:spPr>
        <p:txBody>
          <a:bodyPr wrap="none" rtlCol="0">
            <a:spAutoFit/>
          </a:bodyPr>
          <a:lstStyle/>
          <a:p>
            <a:r>
              <a:rPr lang="en-US" dirty="0" smtClean="0">
                <a:solidFill>
                  <a:schemeClr val="accent1"/>
                </a:solidFill>
              </a:rPr>
              <a:t>Averaged </a:t>
            </a:r>
          </a:p>
          <a:p>
            <a:r>
              <a:rPr lang="en-US" dirty="0" smtClean="0">
                <a:solidFill>
                  <a:schemeClr val="accent1"/>
                </a:solidFill>
              </a:rPr>
              <a:t>over classes </a:t>
            </a:r>
          </a:p>
          <a:p>
            <a:r>
              <a:rPr lang="en-US" dirty="0" smtClean="0">
                <a:solidFill>
                  <a:schemeClr val="accent1"/>
                </a:solidFill>
              </a:rPr>
              <a:t>(P,C,N, etc.)</a:t>
            </a:r>
            <a:endParaRPr lang="en-US" dirty="0">
              <a:solidFill>
                <a:schemeClr val="accent1"/>
              </a:solidFill>
            </a:endParaRPr>
          </a:p>
        </p:txBody>
      </p:sp>
      <p:cxnSp>
        <p:nvCxnSpPr>
          <p:cNvPr id="9" name="Straight Arrow Connector 8"/>
          <p:cNvCxnSpPr/>
          <p:nvPr/>
        </p:nvCxnSpPr>
        <p:spPr>
          <a:xfrm flipH="1">
            <a:off x="7379608" y="3118827"/>
            <a:ext cx="408152" cy="992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7839436" y="2921197"/>
            <a:ext cx="1028985" cy="369332"/>
          </a:xfrm>
          <a:prstGeom prst="rect">
            <a:avLst/>
          </a:prstGeom>
          <a:noFill/>
        </p:spPr>
        <p:txBody>
          <a:bodyPr wrap="none" rtlCol="0">
            <a:spAutoFit/>
          </a:bodyPr>
          <a:lstStyle/>
          <a:p>
            <a:r>
              <a:rPr lang="en-US" dirty="0" smtClean="0">
                <a:solidFill>
                  <a:srgbClr val="FF0000"/>
                </a:solidFill>
              </a:rPr>
              <a:t>WHOAA!</a:t>
            </a:r>
            <a:endParaRPr lang="en-US" dirty="0">
              <a:solidFill>
                <a:srgbClr val="FF0000"/>
              </a:solidFill>
            </a:endParaRPr>
          </a:p>
        </p:txBody>
      </p:sp>
    </p:spTree>
    <p:extLst>
      <p:ext uri="{BB962C8B-B14F-4D97-AF65-F5344CB8AC3E}">
        <p14:creationId xmlns:p14="http://schemas.microsoft.com/office/powerpoint/2010/main" val="3690646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67"/>
            <a:ext cx="8229600" cy="826610"/>
          </a:xfrm>
        </p:spPr>
        <p:txBody>
          <a:bodyPr/>
          <a:lstStyle/>
          <a:p>
            <a:r>
              <a:rPr lang="en-US" dirty="0" smtClean="0"/>
              <a:t>Discussion/Conclusions</a:t>
            </a:r>
            <a:endParaRPr lang="en-US" dirty="0"/>
          </a:p>
        </p:txBody>
      </p:sp>
      <p:sp>
        <p:nvSpPr>
          <p:cNvPr id="3" name="Content Placeholder 2"/>
          <p:cNvSpPr>
            <a:spLocks noGrp="1"/>
          </p:cNvSpPr>
          <p:nvPr>
            <p:ph idx="1"/>
          </p:nvPr>
        </p:nvSpPr>
        <p:spPr>
          <a:xfrm>
            <a:off x="0" y="1269909"/>
            <a:ext cx="5704117" cy="4819480"/>
          </a:xfrm>
        </p:spPr>
        <p:txBody>
          <a:bodyPr>
            <a:normAutofit fontScale="85000" lnSpcReduction="20000"/>
          </a:bodyPr>
          <a:lstStyle/>
          <a:p>
            <a:r>
              <a:rPr lang="en-US" dirty="0" smtClean="0"/>
              <a:t>Problem sentences</a:t>
            </a:r>
          </a:p>
          <a:p>
            <a:pPr lvl="1"/>
            <a:r>
              <a:rPr lang="en-US" dirty="0" smtClean="0"/>
              <a:t>“</a:t>
            </a:r>
            <a:r>
              <a:rPr lang="en-US" dirty="0" smtClean="0">
                <a:solidFill>
                  <a:schemeClr val="accent1"/>
                </a:solidFill>
              </a:rPr>
              <a:t>He denies any drug or tobacco use.. </a:t>
            </a:r>
            <a:r>
              <a:rPr lang="en-US" dirty="0" smtClean="0">
                <a:solidFill>
                  <a:srgbClr val="FF0000"/>
                </a:solidFill>
              </a:rPr>
              <a:t>When he was sitting around a campfire and thinks he inhaled some smoke…</a:t>
            </a:r>
            <a:r>
              <a:rPr lang="en-US" dirty="0" smtClean="0"/>
              <a:t>”</a:t>
            </a:r>
          </a:p>
          <a:p>
            <a:pPr lvl="1"/>
            <a:r>
              <a:rPr lang="en-US" dirty="0" smtClean="0"/>
              <a:t>“She </a:t>
            </a:r>
            <a:r>
              <a:rPr lang="en-US" i="1" dirty="0" smtClean="0"/>
              <a:t>denies</a:t>
            </a:r>
            <a:r>
              <a:rPr lang="en-US" dirty="0" smtClean="0"/>
              <a:t> </a:t>
            </a:r>
            <a:r>
              <a:rPr lang="en-US" dirty="0" err="1" smtClean="0"/>
              <a:t>hx</a:t>
            </a:r>
            <a:r>
              <a:rPr lang="en-US" dirty="0" smtClean="0"/>
              <a:t> of heart problems, </a:t>
            </a:r>
            <a:r>
              <a:rPr lang="en-US" dirty="0" err="1" smtClean="0"/>
              <a:t>cp</a:t>
            </a:r>
            <a:r>
              <a:rPr lang="en-US" dirty="0" smtClean="0"/>
              <a:t>, drug use, </a:t>
            </a:r>
            <a:r>
              <a:rPr lang="en-US" i="1" dirty="0" smtClean="0"/>
              <a:t>smoking</a:t>
            </a:r>
            <a:r>
              <a:rPr lang="en-US" dirty="0" smtClean="0"/>
              <a:t>”</a:t>
            </a:r>
          </a:p>
          <a:p>
            <a:pPr lvl="1"/>
            <a:r>
              <a:rPr lang="en-US" dirty="0" smtClean="0"/>
              <a:t>“a distant smoking history” (distant not in training set)</a:t>
            </a:r>
          </a:p>
          <a:p>
            <a:pPr lvl="1"/>
            <a:endParaRPr lang="en-US" dirty="0" smtClean="0"/>
          </a:p>
          <a:p>
            <a:r>
              <a:rPr lang="en-US" dirty="0" smtClean="0"/>
              <a:t>Can’t identify smokers – big deal?</a:t>
            </a:r>
          </a:p>
          <a:p>
            <a:pPr lvl="1"/>
            <a:r>
              <a:rPr lang="en-US" dirty="0" smtClean="0"/>
              <a:t>Somewhere between current smoker and past smoker (include people with living with smoker?)</a:t>
            </a:r>
          </a:p>
          <a:p>
            <a:endParaRPr lang="en-US" dirty="0"/>
          </a:p>
        </p:txBody>
      </p:sp>
      <p:pic>
        <p:nvPicPr>
          <p:cNvPr id="5" name="Picture 4"/>
          <p:cNvPicPr>
            <a:picLocks noChangeAspect="1"/>
          </p:cNvPicPr>
          <p:nvPr/>
        </p:nvPicPr>
        <p:blipFill>
          <a:blip r:embed="rId2"/>
          <a:stretch>
            <a:fillRect/>
          </a:stretch>
        </p:blipFill>
        <p:spPr>
          <a:xfrm>
            <a:off x="5665170" y="1880060"/>
            <a:ext cx="3565003" cy="2673752"/>
          </a:xfrm>
          <a:prstGeom prst="rect">
            <a:avLst/>
          </a:prstGeom>
        </p:spPr>
      </p:pic>
    </p:spTree>
    <p:extLst>
      <p:ext uri="{BB962C8B-B14F-4D97-AF65-F5344CB8AC3E}">
        <p14:creationId xmlns:p14="http://schemas.microsoft.com/office/powerpoint/2010/main" val="1454360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I learned?</a:t>
            </a:r>
            <a:endParaRPr lang="en-US" dirty="0"/>
          </a:p>
        </p:txBody>
      </p:sp>
      <p:pic>
        <p:nvPicPr>
          <p:cNvPr id="4" name="Content Placeholder 3"/>
          <p:cNvPicPr>
            <a:picLocks noGrp="1" noChangeAspect="1"/>
          </p:cNvPicPr>
          <p:nvPr>
            <p:ph idx="1"/>
          </p:nvPr>
        </p:nvPicPr>
        <p:blipFill>
          <a:blip r:embed="rId2"/>
          <a:srcRect l="-76685" r="-76685"/>
          <a:stretch>
            <a:fillRect/>
          </a:stretch>
        </p:blipFill>
        <p:spPr>
          <a:xfrm>
            <a:off x="3284857" y="1563426"/>
            <a:ext cx="8229600" cy="4525963"/>
          </a:xfrm>
        </p:spPr>
      </p:pic>
      <p:sp>
        <p:nvSpPr>
          <p:cNvPr id="5" name="Content Placeholder 2"/>
          <p:cNvSpPr txBox="1">
            <a:spLocks/>
          </p:cNvSpPr>
          <p:nvPr/>
        </p:nvSpPr>
        <p:spPr>
          <a:xfrm>
            <a:off x="0" y="1269909"/>
            <a:ext cx="5704117" cy="481948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t>cTAKES</a:t>
            </a:r>
            <a:r>
              <a:rPr lang="en-US" dirty="0" smtClean="0"/>
              <a:t> smoking status module</a:t>
            </a:r>
          </a:p>
          <a:p>
            <a:endParaRPr lang="en-US" dirty="0"/>
          </a:p>
          <a:p>
            <a:r>
              <a:rPr lang="en-US" dirty="0" smtClean="0"/>
              <a:t>Instance where where Sentence -&gt; Document -&gt; Patient Level classification works</a:t>
            </a:r>
          </a:p>
          <a:p>
            <a:endParaRPr lang="en-US" dirty="0" smtClean="0"/>
          </a:p>
          <a:p>
            <a:r>
              <a:rPr lang="en-US" dirty="0" smtClean="0"/>
              <a:t>Question: How does it work in the wider world?</a:t>
            </a:r>
            <a:endParaRPr lang="en-US" dirty="0"/>
          </a:p>
        </p:txBody>
      </p:sp>
    </p:spTree>
    <p:extLst>
      <p:ext uri="{BB962C8B-B14F-4D97-AF65-F5344CB8AC3E}">
        <p14:creationId xmlns:p14="http://schemas.microsoft.com/office/powerpoint/2010/main" val="2950992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84483"/>
            <a:ext cx="9144000" cy="4843871"/>
          </a:xfrm>
        </p:spPr>
        <p:txBody>
          <a:bodyPr>
            <a:normAutofit/>
          </a:bodyPr>
          <a:lstStyle/>
          <a:p>
            <a:r>
              <a:rPr lang="en-US" dirty="0" smtClean="0"/>
              <a:t>A Study of Transportability of an Existing Smoking Status Detection Module across Institutions</a:t>
            </a:r>
            <a:endParaRPr lang="en-US" dirty="0"/>
          </a:p>
        </p:txBody>
      </p:sp>
    </p:spTree>
    <p:extLst>
      <p:ext uri="{BB962C8B-B14F-4D97-AF65-F5344CB8AC3E}">
        <p14:creationId xmlns:p14="http://schemas.microsoft.com/office/powerpoint/2010/main" val="40514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Idea</a:t>
            </a:r>
            <a:endParaRPr lang="en-US" dirty="0"/>
          </a:p>
        </p:txBody>
      </p:sp>
      <p:sp>
        <p:nvSpPr>
          <p:cNvPr id="3" name="Content Placeholder 2"/>
          <p:cNvSpPr>
            <a:spLocks noGrp="1"/>
          </p:cNvSpPr>
          <p:nvPr>
            <p:ph idx="1"/>
          </p:nvPr>
        </p:nvSpPr>
        <p:spPr>
          <a:xfrm>
            <a:off x="457200" y="1279829"/>
            <a:ext cx="8229600" cy="5387189"/>
          </a:xfrm>
        </p:spPr>
        <p:txBody>
          <a:bodyPr>
            <a:normAutofit fontScale="77500" lnSpcReduction="20000"/>
          </a:bodyPr>
          <a:lstStyle/>
          <a:p>
            <a:r>
              <a:rPr lang="en-US" dirty="0" smtClean="0"/>
              <a:t>Ran </a:t>
            </a:r>
            <a:r>
              <a:rPr lang="en-US" dirty="0" err="1" smtClean="0"/>
              <a:t>cTAKES</a:t>
            </a:r>
            <a:r>
              <a:rPr lang="en-US" dirty="0" smtClean="0"/>
              <a:t> smoking status module on  “cohort of” 400 patients from Vanderbilt Synthetic Derivative</a:t>
            </a:r>
          </a:p>
          <a:p>
            <a:endParaRPr lang="en-US" dirty="0"/>
          </a:p>
          <a:p>
            <a:r>
              <a:rPr lang="en-US" dirty="0" smtClean="0"/>
              <a:t>Vanderbilt Synthetic Derivative = de-identified version of VUMC EMR</a:t>
            </a:r>
          </a:p>
          <a:p>
            <a:endParaRPr lang="en-US" dirty="0"/>
          </a:p>
          <a:p>
            <a:r>
              <a:rPr lang="en-US" dirty="0" smtClean="0"/>
              <a:t>Only </a:t>
            </a:r>
            <a:r>
              <a:rPr lang="en-US" b="1" dirty="0" smtClean="0"/>
              <a:t>P</a:t>
            </a:r>
            <a:r>
              <a:rPr lang="en-US" dirty="0" smtClean="0"/>
              <a:t>ast, </a:t>
            </a:r>
            <a:r>
              <a:rPr lang="en-US" b="1" dirty="0" smtClean="0"/>
              <a:t>C</a:t>
            </a:r>
            <a:r>
              <a:rPr lang="en-US" dirty="0" smtClean="0"/>
              <a:t>urrent and </a:t>
            </a:r>
            <a:r>
              <a:rPr lang="en-US" b="1" dirty="0" smtClean="0"/>
              <a:t>N</a:t>
            </a:r>
            <a:r>
              <a:rPr lang="en-US" dirty="0" smtClean="0"/>
              <a:t>on-smokers</a:t>
            </a:r>
          </a:p>
          <a:p>
            <a:endParaRPr lang="en-US" dirty="0" smtClean="0"/>
          </a:p>
          <a:p>
            <a:r>
              <a:rPr lang="en-US" dirty="0"/>
              <a:t>Performance wasn’t great, mostly due to sentence-level classifier</a:t>
            </a:r>
          </a:p>
          <a:p>
            <a:endParaRPr lang="en-US" dirty="0" smtClean="0"/>
          </a:p>
          <a:p>
            <a:r>
              <a:rPr lang="en-US" dirty="0" smtClean="0"/>
              <a:t>Used </a:t>
            </a:r>
            <a:r>
              <a:rPr lang="en-US" i="1" dirty="0" smtClean="0"/>
              <a:t>problem list</a:t>
            </a:r>
            <a:r>
              <a:rPr lang="en-US" dirty="0" smtClean="0"/>
              <a:t>, </a:t>
            </a:r>
            <a:r>
              <a:rPr lang="en-US" i="1" dirty="0" smtClean="0"/>
              <a:t>history and physicals </a:t>
            </a:r>
            <a:r>
              <a:rPr lang="en-US" dirty="0" smtClean="0"/>
              <a:t>and </a:t>
            </a:r>
            <a:r>
              <a:rPr lang="en-US" i="1" dirty="0" smtClean="0"/>
              <a:t>clinical visit </a:t>
            </a:r>
            <a:r>
              <a:rPr lang="en-US" dirty="0" smtClean="0"/>
              <a:t>sections of notes</a:t>
            </a:r>
          </a:p>
          <a:p>
            <a:pPr lvl="1"/>
            <a:r>
              <a:rPr lang="en-US" dirty="0" smtClean="0"/>
              <a:t>i2b2 challenge used only discharge summaries</a:t>
            </a:r>
          </a:p>
          <a:p>
            <a:pPr lvl="1"/>
            <a:endParaRPr lang="en-US" dirty="0"/>
          </a:p>
        </p:txBody>
      </p:sp>
    </p:spTree>
    <p:extLst>
      <p:ext uri="{BB962C8B-B14F-4D97-AF65-F5344CB8AC3E}">
        <p14:creationId xmlns:p14="http://schemas.microsoft.com/office/powerpoint/2010/main" val="1479465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Modifications</a:t>
            </a:r>
            <a:endParaRPr lang="en-US" dirty="0"/>
          </a:p>
        </p:txBody>
      </p:sp>
      <p:sp>
        <p:nvSpPr>
          <p:cNvPr id="3" name="Content Placeholder 2"/>
          <p:cNvSpPr>
            <a:spLocks noGrp="1"/>
          </p:cNvSpPr>
          <p:nvPr>
            <p:ph idx="1"/>
          </p:nvPr>
        </p:nvSpPr>
        <p:spPr>
          <a:xfrm>
            <a:off x="229003" y="1600200"/>
            <a:ext cx="8229600" cy="4525963"/>
          </a:xfrm>
        </p:spPr>
        <p:txBody>
          <a:bodyPr/>
          <a:lstStyle/>
          <a:p>
            <a:r>
              <a:rPr lang="en-US" dirty="0" smtClean="0"/>
              <a:t>Sentence-Level (Major Modifications)</a:t>
            </a:r>
          </a:p>
          <a:p>
            <a:endParaRPr lang="en-US" dirty="0" smtClean="0"/>
          </a:p>
          <a:p>
            <a:r>
              <a:rPr lang="en-US" dirty="0" smtClean="0"/>
              <a:t>Document-Level</a:t>
            </a:r>
          </a:p>
          <a:p>
            <a:endParaRPr lang="en-US" dirty="0" smtClean="0"/>
          </a:p>
          <a:p>
            <a:r>
              <a:rPr lang="en-US" dirty="0" smtClean="0"/>
              <a:t>Patient-Level</a:t>
            </a:r>
          </a:p>
        </p:txBody>
      </p:sp>
      <p:pic>
        <p:nvPicPr>
          <p:cNvPr id="4" name="Picture 3"/>
          <p:cNvPicPr>
            <a:picLocks noChangeAspect="1"/>
          </p:cNvPicPr>
          <p:nvPr/>
        </p:nvPicPr>
        <p:blipFill>
          <a:blip r:embed="rId2"/>
          <a:stretch>
            <a:fillRect/>
          </a:stretch>
        </p:blipFill>
        <p:spPr>
          <a:xfrm>
            <a:off x="4523446" y="2956505"/>
            <a:ext cx="4163354" cy="2618359"/>
          </a:xfrm>
          <a:prstGeom prst="rect">
            <a:avLst/>
          </a:prstGeom>
        </p:spPr>
      </p:pic>
    </p:spTree>
    <p:extLst>
      <p:ext uri="{BB962C8B-B14F-4D97-AF65-F5344CB8AC3E}">
        <p14:creationId xmlns:p14="http://schemas.microsoft.com/office/powerpoint/2010/main" val="404116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Sentence Level </a:t>
            </a:r>
            <a:r>
              <a:rPr lang="en-US" dirty="0" smtClean="0">
                <a:solidFill>
                  <a:srgbClr val="FF0000"/>
                </a:solidFill>
              </a:rPr>
              <a:t>Modifications</a:t>
            </a:r>
            <a:r>
              <a:rPr lang="en-US" dirty="0" smtClean="0"/>
              <a:t>: 3 Sentence Classifiers</a:t>
            </a:r>
            <a:endParaRPr lang="en-US" dirty="0"/>
          </a:p>
        </p:txBody>
      </p:sp>
      <p:pic>
        <p:nvPicPr>
          <p:cNvPr id="5" name="Content Placeholder 4"/>
          <p:cNvPicPr>
            <a:picLocks noGrp="1" noChangeAspect="1"/>
          </p:cNvPicPr>
          <p:nvPr>
            <p:ph idx="1"/>
          </p:nvPr>
        </p:nvPicPr>
        <p:blipFill rotWithShape="1">
          <a:blip r:embed="rId2"/>
          <a:srcRect t="-28275" b="31945"/>
          <a:stretch/>
        </p:blipFill>
        <p:spPr>
          <a:xfrm>
            <a:off x="387748" y="846193"/>
            <a:ext cx="8229600" cy="2784952"/>
          </a:xfrm>
        </p:spPr>
      </p:pic>
      <p:sp>
        <p:nvSpPr>
          <p:cNvPr id="6" name="TextBox 5"/>
          <p:cNvSpPr txBox="1"/>
          <p:nvPr/>
        </p:nvSpPr>
        <p:spPr>
          <a:xfrm>
            <a:off x="2068264" y="1143000"/>
            <a:ext cx="4520776" cy="369332"/>
          </a:xfrm>
          <a:prstGeom prst="rect">
            <a:avLst/>
          </a:prstGeom>
          <a:noFill/>
        </p:spPr>
        <p:txBody>
          <a:bodyPr wrap="none" rtlCol="0">
            <a:spAutoFit/>
          </a:bodyPr>
          <a:lstStyle/>
          <a:p>
            <a:r>
              <a:rPr lang="en-US" b="1" dirty="0" smtClean="0"/>
              <a:t>Break document into sentences using </a:t>
            </a:r>
            <a:r>
              <a:rPr lang="en-US" b="1" dirty="0" err="1" smtClean="0"/>
              <a:t>cTAKES</a:t>
            </a:r>
            <a:endParaRPr lang="en-US" b="1" dirty="0"/>
          </a:p>
        </p:txBody>
      </p:sp>
      <p:sp>
        <p:nvSpPr>
          <p:cNvPr id="3" name="TextBox 2"/>
          <p:cNvSpPr txBox="1"/>
          <p:nvPr/>
        </p:nvSpPr>
        <p:spPr>
          <a:xfrm>
            <a:off x="1180671" y="3789882"/>
            <a:ext cx="2004164" cy="2308324"/>
          </a:xfrm>
          <a:prstGeom prst="rect">
            <a:avLst/>
          </a:prstGeom>
          <a:noFill/>
        </p:spPr>
        <p:txBody>
          <a:bodyPr wrap="square" rtlCol="0">
            <a:spAutoFit/>
          </a:bodyPr>
          <a:lstStyle/>
          <a:p>
            <a:r>
              <a:rPr lang="en-US" dirty="0" smtClean="0"/>
              <a:t>Look for </a:t>
            </a:r>
            <a:r>
              <a:rPr lang="en-US" i="1" dirty="0" smtClean="0"/>
              <a:t>smoke</a:t>
            </a:r>
            <a:r>
              <a:rPr lang="en-US" dirty="0" smtClean="0"/>
              <a:t>, </a:t>
            </a:r>
          </a:p>
          <a:p>
            <a:r>
              <a:rPr lang="en-US" i="1" dirty="0" smtClean="0"/>
              <a:t>tobacco</a:t>
            </a:r>
            <a:r>
              <a:rPr lang="en-US" dirty="0" smtClean="0"/>
              <a:t>, </a:t>
            </a:r>
            <a:r>
              <a:rPr lang="en-US" i="1" dirty="0" smtClean="0"/>
              <a:t>cigarette</a:t>
            </a:r>
            <a:r>
              <a:rPr lang="en-US" dirty="0" smtClean="0"/>
              <a:t>, </a:t>
            </a:r>
          </a:p>
          <a:p>
            <a:r>
              <a:rPr lang="en-US" i="1" dirty="0" smtClean="0"/>
              <a:t>Nicotine</a:t>
            </a:r>
          </a:p>
          <a:p>
            <a:endParaRPr lang="en-US" i="1" dirty="0"/>
          </a:p>
          <a:p>
            <a:r>
              <a:rPr lang="en-US" i="1" dirty="0" smtClean="0">
                <a:solidFill>
                  <a:srgbClr val="FF0000"/>
                </a:solidFill>
              </a:rPr>
              <a:t>Anxiety, dependence, raspy smoker’s laugh,</a:t>
            </a:r>
            <a:r>
              <a:rPr lang="en-US" i="1" dirty="0">
                <a:solidFill>
                  <a:srgbClr val="FF0000"/>
                </a:solidFill>
              </a:rPr>
              <a:t> </a:t>
            </a:r>
            <a:r>
              <a:rPr lang="en-US" i="1" dirty="0" smtClean="0">
                <a:solidFill>
                  <a:srgbClr val="FF0000"/>
                </a:solidFill>
              </a:rPr>
              <a:t>etc.</a:t>
            </a:r>
            <a:endParaRPr lang="en-US" i="1" dirty="0">
              <a:solidFill>
                <a:srgbClr val="FF0000"/>
              </a:solidFill>
            </a:endParaRPr>
          </a:p>
        </p:txBody>
      </p:sp>
      <p:sp>
        <p:nvSpPr>
          <p:cNvPr id="8" name="TextBox 7"/>
          <p:cNvSpPr txBox="1"/>
          <p:nvPr/>
        </p:nvSpPr>
        <p:spPr>
          <a:xfrm>
            <a:off x="3654727" y="3789882"/>
            <a:ext cx="2099804" cy="2554545"/>
          </a:xfrm>
          <a:prstGeom prst="rect">
            <a:avLst/>
          </a:prstGeom>
          <a:noFill/>
        </p:spPr>
        <p:txBody>
          <a:bodyPr wrap="square" rtlCol="0">
            <a:spAutoFit/>
          </a:bodyPr>
          <a:lstStyle/>
          <a:p>
            <a:r>
              <a:rPr lang="en-US" sz="1600" dirty="0" smtClean="0"/>
              <a:t>Extend </a:t>
            </a:r>
            <a:r>
              <a:rPr lang="en-US" sz="1600" dirty="0" err="1" smtClean="0"/>
              <a:t>cTAKES</a:t>
            </a:r>
            <a:r>
              <a:rPr lang="en-US" sz="1600" dirty="0" smtClean="0"/>
              <a:t> negation to include </a:t>
            </a:r>
            <a:r>
              <a:rPr lang="en-US" sz="1600" i="1" dirty="0" smtClean="0"/>
              <a:t>nonsmoker</a:t>
            </a:r>
            <a:r>
              <a:rPr lang="en-US" sz="1600" dirty="0" smtClean="0"/>
              <a:t> and </a:t>
            </a:r>
            <a:r>
              <a:rPr lang="en-US" sz="1600" i="1" dirty="0" smtClean="0"/>
              <a:t>non-smoker</a:t>
            </a:r>
          </a:p>
          <a:p>
            <a:endParaRPr lang="en-US" sz="1600" i="1" dirty="0"/>
          </a:p>
          <a:p>
            <a:r>
              <a:rPr lang="en-US" sz="1600" dirty="0" smtClean="0"/>
              <a:t>Some words override negation like </a:t>
            </a:r>
            <a:r>
              <a:rPr lang="en-US" sz="1600" i="1" dirty="0" smtClean="0"/>
              <a:t>quit, stop </a:t>
            </a:r>
            <a:r>
              <a:rPr lang="en-US" sz="1600" dirty="0" smtClean="0"/>
              <a:t>and</a:t>
            </a:r>
            <a:r>
              <a:rPr lang="en-US" sz="1600" i="1" dirty="0" smtClean="0"/>
              <a:t> discontinue </a:t>
            </a:r>
            <a:r>
              <a:rPr lang="en-US" sz="1600" dirty="0" smtClean="0"/>
              <a:t>and passed to next classifier</a:t>
            </a:r>
          </a:p>
        </p:txBody>
      </p:sp>
      <p:sp>
        <p:nvSpPr>
          <p:cNvPr id="9" name="TextBox 8"/>
          <p:cNvSpPr txBox="1"/>
          <p:nvPr/>
        </p:nvSpPr>
        <p:spPr>
          <a:xfrm>
            <a:off x="6307372" y="3789882"/>
            <a:ext cx="2099804" cy="2800766"/>
          </a:xfrm>
          <a:prstGeom prst="rect">
            <a:avLst/>
          </a:prstGeom>
          <a:noFill/>
        </p:spPr>
        <p:txBody>
          <a:bodyPr wrap="square" rtlCol="0">
            <a:spAutoFit/>
          </a:bodyPr>
          <a:lstStyle/>
          <a:p>
            <a:r>
              <a:rPr lang="en-US" sz="1600" dirty="0" smtClean="0"/>
              <a:t>Temporal resolution words and date indications as features</a:t>
            </a:r>
          </a:p>
          <a:p>
            <a:endParaRPr lang="en-US" sz="1600" dirty="0"/>
          </a:p>
          <a:p>
            <a:pPr marL="285750" indent="-285750">
              <a:buFontTx/>
              <a:buChar char="•"/>
            </a:pPr>
            <a:r>
              <a:rPr lang="en-US" sz="1600" i="1" dirty="0" smtClean="0"/>
              <a:t>Day</a:t>
            </a:r>
            <a:r>
              <a:rPr lang="en-US" sz="1600" dirty="0" smtClean="0"/>
              <a:t>, </a:t>
            </a:r>
            <a:r>
              <a:rPr lang="en-US" sz="1600" i="1" dirty="0" smtClean="0"/>
              <a:t>month</a:t>
            </a:r>
            <a:r>
              <a:rPr lang="en-US" sz="1600" dirty="0" smtClean="0"/>
              <a:t>, </a:t>
            </a:r>
            <a:r>
              <a:rPr lang="en-US" sz="1600" i="1" dirty="0" smtClean="0"/>
              <a:t>days ago</a:t>
            </a:r>
            <a:endParaRPr lang="en-US" sz="1600" dirty="0" smtClean="0"/>
          </a:p>
          <a:p>
            <a:pPr marL="285750" indent="-285750">
              <a:buFontTx/>
              <a:buChar char="•"/>
            </a:pPr>
            <a:r>
              <a:rPr lang="en-US" sz="1600" i="1" dirty="0" smtClean="0"/>
              <a:t>2009</a:t>
            </a:r>
            <a:r>
              <a:rPr lang="en-US" sz="1600" dirty="0" smtClean="0"/>
              <a:t>, </a:t>
            </a:r>
            <a:r>
              <a:rPr lang="en-US" sz="1600" i="1" dirty="0" smtClean="0"/>
              <a:t>1990’s</a:t>
            </a:r>
          </a:p>
          <a:p>
            <a:pPr marL="285750" indent="-285750">
              <a:buFontTx/>
              <a:buChar char="•"/>
            </a:pPr>
            <a:r>
              <a:rPr lang="en-US" sz="1600" i="1" dirty="0" smtClean="0"/>
              <a:t>Smokes, smokes, quit, quits</a:t>
            </a:r>
          </a:p>
          <a:p>
            <a:endParaRPr lang="en-US" sz="1600" dirty="0"/>
          </a:p>
          <a:p>
            <a:r>
              <a:rPr lang="en-US" sz="1600" dirty="0">
                <a:solidFill>
                  <a:srgbClr val="FF0000"/>
                </a:solidFill>
              </a:rPr>
              <a:t>Retrained </a:t>
            </a:r>
            <a:r>
              <a:rPr lang="en-US" sz="1600" dirty="0" smtClean="0">
                <a:solidFill>
                  <a:srgbClr val="FF0000"/>
                </a:solidFill>
              </a:rPr>
              <a:t>SVM</a:t>
            </a:r>
            <a:endParaRPr lang="en-US" sz="1600" dirty="0">
              <a:solidFill>
                <a:srgbClr val="FF0000"/>
              </a:solidFill>
            </a:endParaRPr>
          </a:p>
        </p:txBody>
      </p:sp>
    </p:spTree>
    <p:extLst>
      <p:ext uri="{BB962C8B-B14F-4D97-AF65-F5344CB8AC3E}">
        <p14:creationId xmlns:p14="http://schemas.microsoft.com/office/powerpoint/2010/main" val="851276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Level </a:t>
            </a:r>
            <a:r>
              <a:rPr lang="en-US" dirty="0" smtClean="0">
                <a:solidFill>
                  <a:srgbClr val="FF0000"/>
                </a:solidFill>
              </a:rPr>
              <a:t>Modifications</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773886" y="1890462"/>
            <a:ext cx="6449044" cy="3998584"/>
          </a:xfrm>
          <a:prstGeom prst="rect">
            <a:avLst/>
          </a:prstGeom>
        </p:spPr>
      </p:pic>
      <p:sp>
        <p:nvSpPr>
          <p:cNvPr id="5" name="Curved Up Arrow 4"/>
          <p:cNvSpPr/>
          <p:nvPr/>
        </p:nvSpPr>
        <p:spPr>
          <a:xfrm rot="16200000">
            <a:off x="5625076" y="2534560"/>
            <a:ext cx="3056804" cy="822960"/>
          </a:xfrm>
          <a:prstGeom prst="curvedUpArrow">
            <a:avLst/>
          </a:prstGeom>
          <a:ln/>
        </p:spPr>
        <p:style>
          <a:lnRef idx="1">
            <a:schemeClr val="accent2"/>
          </a:lnRef>
          <a:fillRef idx="3">
            <a:schemeClr val="accent2"/>
          </a:fillRef>
          <a:effectRef idx="2">
            <a:schemeClr val="accent2"/>
          </a:effectRef>
          <a:fontRef idx="minor">
            <a:schemeClr val="lt1"/>
          </a:fontRef>
        </p:style>
        <p:txBody>
          <a:bodyPr/>
          <a:lstStyle/>
          <a:p>
            <a:endParaRPr lang="en-US"/>
          </a:p>
        </p:txBody>
      </p:sp>
    </p:spTree>
    <p:extLst>
      <p:ext uri="{BB962C8B-B14F-4D97-AF65-F5344CB8AC3E}">
        <p14:creationId xmlns:p14="http://schemas.microsoft.com/office/powerpoint/2010/main" val="1835898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They Are Interesting</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t>Sohn</a:t>
            </a:r>
            <a:r>
              <a:rPr lang="en-US" dirty="0" smtClean="0"/>
              <a:t> S, </a:t>
            </a:r>
            <a:r>
              <a:rPr lang="en-US" dirty="0" err="1" smtClean="0"/>
              <a:t>Savova</a:t>
            </a:r>
            <a:r>
              <a:rPr lang="en-US" dirty="0" smtClean="0"/>
              <a:t> GK. Mayo clinic smoking status classification system: extensions and improvements. AMIA </a:t>
            </a:r>
            <a:r>
              <a:rPr lang="en-US" dirty="0" err="1" smtClean="0"/>
              <a:t>Annu</a:t>
            </a:r>
            <a:r>
              <a:rPr lang="en-US" dirty="0" smtClean="0"/>
              <a:t> </a:t>
            </a:r>
            <a:r>
              <a:rPr lang="en-US" dirty="0" err="1" smtClean="0"/>
              <a:t>Symp</a:t>
            </a:r>
            <a:r>
              <a:rPr lang="en-US" dirty="0" smtClean="0"/>
              <a:t> Proc. 2009;2009:619–623</a:t>
            </a:r>
          </a:p>
          <a:p>
            <a:pPr lvl="1"/>
            <a:r>
              <a:rPr lang="en-US" dirty="0" smtClean="0"/>
              <a:t>Overview of </a:t>
            </a:r>
            <a:r>
              <a:rPr lang="en-US" dirty="0" err="1" smtClean="0"/>
              <a:t>cTAKES</a:t>
            </a:r>
            <a:r>
              <a:rPr lang="en-US" dirty="0" smtClean="0"/>
              <a:t> smoking status classification system</a:t>
            </a:r>
            <a:endParaRPr lang="en-US" dirty="0"/>
          </a:p>
          <a:p>
            <a:pPr lvl="1"/>
            <a:endParaRPr lang="en-US" dirty="0" smtClean="0"/>
          </a:p>
          <a:p>
            <a:r>
              <a:rPr lang="en-US" dirty="0" smtClean="0"/>
              <a:t>Mei Liu, PhD, </a:t>
            </a:r>
            <a:r>
              <a:rPr lang="en-US" dirty="0" err="1" smtClean="0"/>
              <a:t>Anushi</a:t>
            </a:r>
            <a:r>
              <a:rPr lang="en-US" dirty="0" smtClean="0"/>
              <a:t> Shah, MS, [...], and </a:t>
            </a:r>
            <a:r>
              <a:rPr lang="en-US" dirty="0" err="1" smtClean="0"/>
              <a:t>Hua</a:t>
            </a:r>
            <a:r>
              <a:rPr lang="en-US" dirty="0" smtClean="0"/>
              <a:t> </a:t>
            </a:r>
            <a:r>
              <a:rPr lang="en-US" dirty="0" err="1" smtClean="0"/>
              <a:t>Xu</a:t>
            </a:r>
            <a:r>
              <a:rPr lang="en-US" dirty="0" smtClean="0"/>
              <a:t>, PhD. Study of Transportability of an Existing Smoking Status Detection Module across Institutions. </a:t>
            </a:r>
            <a:r>
              <a:rPr lang="pl-PL" dirty="0" smtClean="0"/>
              <a:t>AMIA </a:t>
            </a:r>
            <a:r>
              <a:rPr lang="pl-PL" dirty="0" err="1" smtClean="0"/>
              <a:t>Annu</a:t>
            </a:r>
            <a:r>
              <a:rPr lang="pl-PL" dirty="0" smtClean="0"/>
              <a:t> </a:t>
            </a:r>
            <a:r>
              <a:rPr lang="pl-PL" dirty="0" err="1" smtClean="0"/>
              <a:t>Symp</a:t>
            </a:r>
            <a:r>
              <a:rPr lang="pl-PL" dirty="0" smtClean="0"/>
              <a:t> Proc. 2012; 2012: 577–586</a:t>
            </a:r>
          </a:p>
          <a:p>
            <a:pPr lvl="1"/>
            <a:r>
              <a:rPr lang="en-US" dirty="0" smtClean="0"/>
              <a:t>Multi-institutional</a:t>
            </a:r>
          </a:p>
          <a:p>
            <a:endParaRPr lang="en-US" dirty="0"/>
          </a:p>
        </p:txBody>
      </p:sp>
    </p:spTree>
    <p:extLst>
      <p:ext uri="{BB962C8B-B14F-4D97-AF65-F5344CB8AC3E}">
        <p14:creationId xmlns:p14="http://schemas.microsoft.com/office/powerpoint/2010/main" val="3352591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Patient Level </a:t>
            </a:r>
            <a:r>
              <a:rPr lang="en-US" dirty="0" smtClean="0">
                <a:solidFill>
                  <a:srgbClr val="FF0000"/>
                </a:solidFill>
              </a:rPr>
              <a:t>Modifications</a:t>
            </a:r>
            <a:br>
              <a:rPr lang="en-US" dirty="0" smtClean="0">
                <a:solidFill>
                  <a:srgbClr val="FF0000"/>
                </a:solidFill>
              </a:rPr>
            </a:br>
            <a:r>
              <a:rPr lang="en-US" dirty="0" smtClean="0">
                <a:solidFill>
                  <a:srgbClr val="FF0000"/>
                </a:solidFill>
              </a:rPr>
              <a:t>**KLUDGE**</a:t>
            </a:r>
            <a:endParaRPr lang="en-US" dirty="0">
              <a:solidFill>
                <a:srgbClr val="FF0000"/>
              </a:solidFill>
            </a:endParaRPr>
          </a:p>
        </p:txBody>
      </p:sp>
      <p:sp>
        <p:nvSpPr>
          <p:cNvPr id="3" name="Content Placeholder 2"/>
          <p:cNvSpPr>
            <a:spLocks noGrp="1"/>
          </p:cNvSpPr>
          <p:nvPr>
            <p:ph idx="1"/>
          </p:nvPr>
        </p:nvSpPr>
        <p:spPr>
          <a:xfrm>
            <a:off x="457200" y="1600200"/>
            <a:ext cx="8561540" cy="2140349"/>
          </a:xfrm>
        </p:spPr>
        <p:txBody>
          <a:bodyPr>
            <a:normAutofit fontScale="77500" lnSpcReduction="20000"/>
          </a:bodyPr>
          <a:lstStyle/>
          <a:p>
            <a:r>
              <a:rPr lang="en-US" dirty="0" smtClean="0">
                <a:solidFill>
                  <a:srgbClr val="FF0000"/>
                </a:solidFill>
              </a:rPr>
              <a:t>N incorrectly labeled as C by comparing counts of documents labeled as C and N</a:t>
            </a:r>
          </a:p>
          <a:p>
            <a:endParaRPr lang="en-US" dirty="0"/>
          </a:p>
          <a:p>
            <a:r>
              <a:rPr lang="en-US" dirty="0" smtClean="0">
                <a:solidFill>
                  <a:srgbClr val="FF0000"/>
                </a:solidFill>
              </a:rPr>
              <a:t>Calculated percentage of documents labeled as C and used it to correct errors where P was incorrectly categorized as C by </a:t>
            </a:r>
            <a:r>
              <a:rPr lang="en-US" dirty="0" err="1" smtClean="0">
                <a:solidFill>
                  <a:srgbClr val="FF0000"/>
                </a:solidFill>
              </a:rPr>
              <a:t>cTAKES</a:t>
            </a:r>
            <a:r>
              <a:rPr lang="en-US" dirty="0" smtClean="0">
                <a:solidFill>
                  <a:srgbClr val="FF0000"/>
                </a:solidFill>
              </a:rPr>
              <a:t> rules</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2031148" y="3740549"/>
            <a:ext cx="5247589" cy="3117451"/>
          </a:xfrm>
          <a:prstGeom prst="rect">
            <a:avLst/>
          </a:prstGeom>
        </p:spPr>
      </p:pic>
    </p:spTree>
    <p:extLst>
      <p:ext uri="{BB962C8B-B14F-4D97-AF65-F5344CB8AC3E}">
        <p14:creationId xmlns:p14="http://schemas.microsoft.com/office/powerpoint/2010/main" val="1004346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88"/>
            <a:ext cx="8229600" cy="1143000"/>
          </a:xfrm>
        </p:spPr>
        <p:txBody>
          <a:bodyPr/>
          <a:lstStyle/>
          <a:p>
            <a:r>
              <a:rPr lang="en-US" dirty="0" smtClean="0"/>
              <a:t>Training on Vanderbilt Data</a:t>
            </a:r>
            <a:endParaRPr lang="en-US" dirty="0"/>
          </a:p>
        </p:txBody>
      </p:sp>
      <p:pic>
        <p:nvPicPr>
          <p:cNvPr id="4" name="Picture 3"/>
          <p:cNvPicPr>
            <a:picLocks noChangeAspect="1"/>
          </p:cNvPicPr>
          <p:nvPr/>
        </p:nvPicPr>
        <p:blipFill>
          <a:blip r:embed="rId2"/>
          <a:stretch>
            <a:fillRect/>
          </a:stretch>
        </p:blipFill>
        <p:spPr>
          <a:xfrm>
            <a:off x="634981" y="1300159"/>
            <a:ext cx="7419192" cy="5133955"/>
          </a:xfrm>
          <a:prstGeom prst="rect">
            <a:avLst/>
          </a:prstGeom>
        </p:spPr>
      </p:pic>
    </p:spTree>
    <p:extLst>
      <p:ext uri="{BB962C8B-B14F-4D97-AF65-F5344CB8AC3E}">
        <p14:creationId xmlns:p14="http://schemas.microsoft.com/office/powerpoint/2010/main" val="866367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4" name="Content Placeholder 3"/>
          <p:cNvPicPr>
            <a:picLocks noGrp="1" noChangeAspect="1"/>
          </p:cNvPicPr>
          <p:nvPr>
            <p:ph idx="1"/>
          </p:nvPr>
        </p:nvPicPr>
        <p:blipFill rotWithShape="1">
          <a:blip r:embed="rId2"/>
          <a:srcRect l="-762" r="-9165"/>
          <a:stretch/>
        </p:blipFill>
        <p:spPr>
          <a:xfrm>
            <a:off x="-1" y="1713416"/>
            <a:ext cx="9894581" cy="4040855"/>
          </a:xfrm>
        </p:spPr>
      </p:pic>
    </p:spTree>
    <p:extLst>
      <p:ext uri="{BB962C8B-B14F-4D97-AF65-F5344CB8AC3E}">
        <p14:creationId xmlns:p14="http://schemas.microsoft.com/office/powerpoint/2010/main" val="2483036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Comments</a:t>
            </a:r>
            <a:endParaRPr lang="en-US" dirty="0"/>
          </a:p>
        </p:txBody>
      </p:sp>
      <p:sp>
        <p:nvSpPr>
          <p:cNvPr id="3" name="Content Placeholder 2"/>
          <p:cNvSpPr>
            <a:spLocks noGrp="1"/>
          </p:cNvSpPr>
          <p:nvPr>
            <p:ph idx="1"/>
          </p:nvPr>
        </p:nvSpPr>
        <p:spPr>
          <a:xfrm>
            <a:off x="0" y="1279829"/>
            <a:ext cx="6220041" cy="5466557"/>
          </a:xfrm>
        </p:spPr>
        <p:txBody>
          <a:bodyPr>
            <a:normAutofit fontScale="70000" lnSpcReduction="20000"/>
          </a:bodyPr>
          <a:lstStyle/>
          <a:p>
            <a:r>
              <a:rPr lang="en-US" dirty="0" smtClean="0"/>
              <a:t>“Modest” effort of change is necessary</a:t>
            </a:r>
          </a:p>
          <a:p>
            <a:endParaRPr lang="en-US" dirty="0" smtClean="0"/>
          </a:p>
          <a:p>
            <a:r>
              <a:rPr lang="en-US" dirty="0" smtClean="0"/>
              <a:t>Not meant to expand </a:t>
            </a:r>
            <a:r>
              <a:rPr lang="en-US" dirty="0" err="1" smtClean="0"/>
              <a:t>cTAKES</a:t>
            </a:r>
            <a:r>
              <a:rPr lang="en-US" dirty="0" smtClean="0"/>
              <a:t>, only to adapt it, so modifications tell you more about Vanderbilt than smokers</a:t>
            </a:r>
          </a:p>
          <a:p>
            <a:endParaRPr lang="en-US" dirty="0"/>
          </a:p>
          <a:p>
            <a:r>
              <a:rPr lang="en-US" dirty="0" smtClean="0"/>
              <a:t>E.g., didn’t optimize on BOTH Vanderbilt and Mayo</a:t>
            </a:r>
          </a:p>
          <a:p>
            <a:endParaRPr lang="en-US" dirty="0" smtClean="0"/>
          </a:p>
          <a:p>
            <a:r>
              <a:rPr lang="en-US" dirty="0" smtClean="0"/>
              <a:t>Many note types, i2b2 challenge only discharge summaries</a:t>
            </a:r>
          </a:p>
          <a:p>
            <a:endParaRPr lang="en-US" dirty="0" smtClean="0"/>
          </a:p>
          <a:p>
            <a:r>
              <a:rPr lang="en-US" dirty="0" smtClean="0"/>
              <a:t>Can’t expect (relatively simple) modules to work out of the box, even if rule-based (recall: document-level and patient-level rule based)</a:t>
            </a:r>
          </a:p>
          <a:p>
            <a:pPr lvl="1"/>
            <a:r>
              <a:rPr lang="en-US" dirty="0" err="1" smtClean="0"/>
              <a:t>Hripsak</a:t>
            </a:r>
            <a:r>
              <a:rPr lang="en-US" dirty="0" smtClean="0"/>
              <a:t> et al., small drop in </a:t>
            </a:r>
            <a:r>
              <a:rPr lang="en-US" dirty="0" err="1" smtClean="0"/>
              <a:t>MedLEE</a:t>
            </a:r>
            <a:r>
              <a:rPr lang="en-US" dirty="0" smtClean="0"/>
              <a:t> performance</a:t>
            </a:r>
            <a:endParaRPr lang="en-US" dirty="0"/>
          </a:p>
        </p:txBody>
      </p:sp>
      <p:pic>
        <p:nvPicPr>
          <p:cNvPr id="4" name="Picture 3"/>
          <p:cNvPicPr>
            <a:picLocks noChangeAspect="1"/>
          </p:cNvPicPr>
          <p:nvPr/>
        </p:nvPicPr>
        <p:blipFill>
          <a:blip r:embed="rId2"/>
          <a:stretch>
            <a:fillRect/>
          </a:stretch>
        </p:blipFill>
        <p:spPr>
          <a:xfrm>
            <a:off x="6220041" y="2559657"/>
            <a:ext cx="2938211" cy="2204977"/>
          </a:xfrm>
          <a:prstGeom prst="rect">
            <a:avLst/>
          </a:prstGeom>
        </p:spPr>
      </p:pic>
    </p:spTree>
    <p:extLst>
      <p:ext uri="{BB962C8B-B14F-4D97-AF65-F5344CB8AC3E}">
        <p14:creationId xmlns:p14="http://schemas.microsoft.com/office/powerpoint/2010/main" val="1475137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Conclusions</a:t>
            </a:r>
            <a:endParaRPr lang="en-US" dirty="0"/>
          </a:p>
        </p:txBody>
      </p:sp>
      <p:sp>
        <p:nvSpPr>
          <p:cNvPr id="3" name="Content Placeholder 2"/>
          <p:cNvSpPr>
            <a:spLocks noGrp="1"/>
          </p:cNvSpPr>
          <p:nvPr>
            <p:ph idx="1"/>
          </p:nvPr>
        </p:nvSpPr>
        <p:spPr>
          <a:xfrm>
            <a:off x="0" y="1071485"/>
            <a:ext cx="5794218" cy="5786515"/>
          </a:xfrm>
        </p:spPr>
        <p:txBody>
          <a:bodyPr>
            <a:normAutofit fontScale="85000" lnSpcReduction="10000"/>
          </a:bodyPr>
          <a:lstStyle/>
          <a:p>
            <a:r>
              <a:rPr lang="en-US" dirty="0" smtClean="0"/>
              <a:t>Adaption (not expansion) of smoking </a:t>
            </a:r>
            <a:r>
              <a:rPr lang="en-US" dirty="0"/>
              <a:t>status </a:t>
            </a:r>
            <a:r>
              <a:rPr lang="en-US" dirty="0" smtClean="0"/>
              <a:t>classifier in </a:t>
            </a:r>
            <a:r>
              <a:rPr lang="en-US" dirty="0" err="1" smtClean="0"/>
              <a:t>cTAKES</a:t>
            </a:r>
            <a:endParaRPr lang="en-US" dirty="0" smtClean="0"/>
          </a:p>
          <a:p>
            <a:endParaRPr lang="en-US" dirty="0" smtClean="0"/>
          </a:p>
          <a:p>
            <a:r>
              <a:rPr lang="en-US" dirty="0" smtClean="0"/>
              <a:t>Possible analyses:</a:t>
            </a:r>
          </a:p>
          <a:p>
            <a:pPr lvl="1"/>
            <a:r>
              <a:rPr lang="en-US" dirty="0" smtClean="0"/>
              <a:t>Smoking more prevalent among schizophrenics – why?  (Social? Psychological? Biological? Neurobiological?)</a:t>
            </a:r>
            <a:endParaRPr lang="en-US" dirty="0"/>
          </a:p>
          <a:p>
            <a:pPr lvl="1"/>
            <a:r>
              <a:rPr lang="en-US" smtClean="0"/>
              <a:t>Veterans </a:t>
            </a:r>
            <a:endParaRPr lang="en-US" dirty="0" smtClean="0"/>
          </a:p>
          <a:p>
            <a:pPr lvl="2"/>
            <a:r>
              <a:rPr lang="en-US" dirty="0" smtClean="0"/>
              <a:t>“</a:t>
            </a:r>
            <a:r>
              <a:rPr lang="en-US" dirty="0"/>
              <a:t>For example, the US </a:t>
            </a:r>
            <a:r>
              <a:rPr lang="en-US" dirty="0" smtClean="0"/>
              <a:t>Veterans Administration's </a:t>
            </a:r>
            <a:r>
              <a:rPr lang="en-US" dirty="0"/>
              <a:t>(VA) EHR system is </a:t>
            </a:r>
            <a:r>
              <a:rPr lang="en-US" dirty="0" smtClean="0"/>
              <a:t>the largest </a:t>
            </a:r>
            <a:r>
              <a:rPr lang="en-US" dirty="0"/>
              <a:t>in the world, but offers </a:t>
            </a:r>
            <a:r>
              <a:rPr lang="en-US" dirty="0" smtClean="0"/>
              <a:t>essentially only </a:t>
            </a:r>
            <a:r>
              <a:rPr lang="en-US" dirty="0"/>
              <a:t>simple text support. It is </a:t>
            </a:r>
            <a:r>
              <a:rPr lang="en-US" dirty="0" smtClean="0"/>
              <a:t>not uncommon </a:t>
            </a:r>
            <a:r>
              <a:rPr lang="en-US" dirty="0"/>
              <a:t>in the VA corpus to find </a:t>
            </a:r>
            <a:r>
              <a:rPr lang="en-US" dirty="0" smtClean="0"/>
              <a:t>abbreviations or </a:t>
            </a:r>
            <a:r>
              <a:rPr lang="en-US" dirty="0"/>
              <a:t>acronyms </a:t>
            </a:r>
            <a:r>
              <a:rPr lang="en-US" dirty="0" smtClean="0"/>
              <a:t>themselves misspelled</a:t>
            </a:r>
            <a:r>
              <a:rPr lang="en-US" dirty="0"/>
              <a:t>.</a:t>
            </a:r>
            <a:r>
              <a:rPr lang="en-US" dirty="0" smtClean="0"/>
              <a:t>” (</a:t>
            </a:r>
            <a:r>
              <a:rPr lang="en-US" dirty="0"/>
              <a:t>S. M. </a:t>
            </a:r>
            <a:r>
              <a:rPr lang="en-US" dirty="0" err="1" smtClean="0"/>
              <a:t>Meystre</a:t>
            </a:r>
            <a:r>
              <a:rPr lang="en-US" dirty="0" smtClean="0"/>
              <a:t> et al, 2008)</a:t>
            </a:r>
            <a:endParaRPr lang="en-US" dirty="0"/>
          </a:p>
        </p:txBody>
      </p:sp>
      <p:pic>
        <p:nvPicPr>
          <p:cNvPr id="4" name="Picture 3"/>
          <p:cNvPicPr>
            <a:picLocks noChangeAspect="1"/>
          </p:cNvPicPr>
          <p:nvPr/>
        </p:nvPicPr>
        <p:blipFill>
          <a:blip r:embed="rId2"/>
          <a:stretch>
            <a:fillRect/>
          </a:stretch>
        </p:blipFill>
        <p:spPr>
          <a:xfrm>
            <a:off x="5342587" y="2136264"/>
            <a:ext cx="3801411" cy="2983053"/>
          </a:xfrm>
          <a:prstGeom prst="rect">
            <a:avLst/>
          </a:prstGeom>
        </p:spPr>
      </p:pic>
    </p:spTree>
    <p:extLst>
      <p:ext uri="{BB962C8B-B14F-4D97-AF65-F5344CB8AC3E}">
        <p14:creationId xmlns:p14="http://schemas.microsoft.com/office/powerpoint/2010/main" val="1697979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8813"/>
            <a:ext cx="9144000" cy="4843871"/>
          </a:xfrm>
        </p:spPr>
        <p:txBody>
          <a:bodyPr>
            <a:normAutofit/>
          </a:bodyPr>
          <a:lstStyle/>
          <a:p>
            <a:r>
              <a:rPr lang="en-US" dirty="0" smtClean="0"/>
              <a:t>Mayo Clinic Smoking Status Classification System: Extensions and Improvements</a:t>
            </a:r>
            <a:endParaRPr lang="en-US" dirty="0"/>
          </a:p>
        </p:txBody>
      </p:sp>
    </p:spTree>
    <p:extLst>
      <p:ext uri="{BB962C8B-B14F-4D97-AF65-F5344CB8AC3E}">
        <p14:creationId xmlns:p14="http://schemas.microsoft.com/office/powerpoint/2010/main" val="1192123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8"/>
            <a:ext cx="7018559" cy="1143000"/>
          </a:xfrm>
        </p:spPr>
        <p:txBody>
          <a:bodyPr/>
          <a:lstStyle/>
          <a:p>
            <a:pPr algn="l"/>
            <a:r>
              <a:rPr lang="en-US" dirty="0" smtClean="0"/>
              <a:t>Why Extract Smoking Status?</a:t>
            </a:r>
            <a:endParaRPr lang="en-US" dirty="0"/>
          </a:p>
        </p:txBody>
      </p:sp>
      <p:sp>
        <p:nvSpPr>
          <p:cNvPr id="3" name="Content Placeholder 2"/>
          <p:cNvSpPr>
            <a:spLocks noGrp="1"/>
          </p:cNvSpPr>
          <p:nvPr>
            <p:ph idx="1"/>
          </p:nvPr>
        </p:nvSpPr>
        <p:spPr>
          <a:xfrm>
            <a:off x="0" y="1014053"/>
            <a:ext cx="6708347" cy="5762751"/>
          </a:xfrm>
        </p:spPr>
        <p:txBody>
          <a:bodyPr>
            <a:normAutofit fontScale="77500" lnSpcReduction="20000"/>
          </a:bodyPr>
          <a:lstStyle/>
          <a:p>
            <a:r>
              <a:rPr lang="en-US" dirty="0" smtClean="0"/>
              <a:t>Patient smoking status information not often recorded as structured field in EMR</a:t>
            </a:r>
          </a:p>
          <a:p>
            <a:endParaRPr lang="en-US" dirty="0" smtClean="0"/>
          </a:p>
          <a:p>
            <a:r>
              <a:rPr lang="en-US" dirty="0" smtClean="0"/>
              <a:t>Researchers often manually review charts to extract it</a:t>
            </a:r>
          </a:p>
          <a:p>
            <a:endParaRPr lang="en-US" dirty="0" smtClean="0"/>
          </a:p>
          <a:p>
            <a:r>
              <a:rPr lang="en-US" dirty="0" smtClean="0"/>
              <a:t>ICD9 codes</a:t>
            </a:r>
          </a:p>
          <a:p>
            <a:pPr lvl="1"/>
            <a:r>
              <a:rPr lang="en-US" b="1" dirty="0"/>
              <a:t>305.1 Tobacco Use </a:t>
            </a:r>
            <a:r>
              <a:rPr lang="en-US" b="1" dirty="0" smtClean="0"/>
              <a:t>Disorder: </a:t>
            </a:r>
            <a:r>
              <a:rPr lang="en-US" dirty="0" smtClean="0"/>
              <a:t>Cases </a:t>
            </a:r>
            <a:r>
              <a:rPr lang="en-US" dirty="0"/>
              <a:t>in which tobacco is used to the detriment of a person's health or social functioning or in which there is tobacco dependence. Dependence is included here rather than under drug dependence because tobacco differs from other drugs of dependence in its psychotropic effect. Tobacco Dependence—See Tobacco Use Disorder above Excludes: History of tobacco use (V15.82)</a:t>
            </a:r>
          </a:p>
          <a:p>
            <a:pPr lvl="1"/>
            <a:r>
              <a:rPr lang="en-US" b="1" dirty="0"/>
              <a:t>V15.82 History of Tobacco </a:t>
            </a:r>
            <a:r>
              <a:rPr lang="en-US" b="1" dirty="0" smtClean="0"/>
              <a:t>Use: </a:t>
            </a:r>
            <a:r>
              <a:rPr lang="en-US" dirty="0" smtClean="0"/>
              <a:t>Excludes</a:t>
            </a:r>
            <a:r>
              <a:rPr lang="en-US" dirty="0"/>
              <a:t>: Tobacco dependence (305.1)</a:t>
            </a:r>
          </a:p>
        </p:txBody>
      </p:sp>
      <p:pic>
        <p:nvPicPr>
          <p:cNvPr id="4" name="Picture 3"/>
          <p:cNvPicPr>
            <a:picLocks noChangeAspect="1"/>
          </p:cNvPicPr>
          <p:nvPr/>
        </p:nvPicPr>
        <p:blipFill>
          <a:blip r:embed="rId2"/>
          <a:stretch>
            <a:fillRect/>
          </a:stretch>
        </p:blipFill>
        <p:spPr>
          <a:xfrm>
            <a:off x="6793504" y="262302"/>
            <a:ext cx="2350496" cy="1322154"/>
          </a:xfrm>
          <a:prstGeom prst="rect">
            <a:avLst/>
          </a:prstGeom>
        </p:spPr>
      </p:pic>
      <p:pic>
        <p:nvPicPr>
          <p:cNvPr id="5" name="Picture 4"/>
          <p:cNvPicPr>
            <a:picLocks noChangeAspect="1"/>
          </p:cNvPicPr>
          <p:nvPr/>
        </p:nvPicPr>
        <p:blipFill>
          <a:blip r:embed="rId3"/>
          <a:stretch>
            <a:fillRect/>
          </a:stretch>
        </p:blipFill>
        <p:spPr>
          <a:xfrm>
            <a:off x="6803141" y="1584456"/>
            <a:ext cx="2340859" cy="1316734"/>
          </a:xfrm>
          <a:prstGeom prst="rect">
            <a:avLst/>
          </a:prstGeom>
        </p:spPr>
      </p:pic>
      <p:pic>
        <p:nvPicPr>
          <p:cNvPr id="6" name="Picture 5"/>
          <p:cNvPicPr>
            <a:picLocks noChangeAspect="1"/>
          </p:cNvPicPr>
          <p:nvPr/>
        </p:nvPicPr>
        <p:blipFill>
          <a:blip r:embed="rId4"/>
          <a:stretch>
            <a:fillRect/>
          </a:stretch>
        </p:blipFill>
        <p:spPr>
          <a:xfrm>
            <a:off x="6797912" y="2901189"/>
            <a:ext cx="2346088" cy="1319674"/>
          </a:xfrm>
          <a:prstGeom prst="rect">
            <a:avLst/>
          </a:prstGeom>
        </p:spPr>
      </p:pic>
      <p:pic>
        <p:nvPicPr>
          <p:cNvPr id="7" name="Picture 6"/>
          <p:cNvPicPr>
            <a:picLocks noChangeAspect="1"/>
          </p:cNvPicPr>
          <p:nvPr/>
        </p:nvPicPr>
        <p:blipFill>
          <a:blip r:embed="rId5"/>
          <a:stretch>
            <a:fillRect/>
          </a:stretch>
        </p:blipFill>
        <p:spPr>
          <a:xfrm>
            <a:off x="6803141" y="4219112"/>
            <a:ext cx="2340858" cy="1316733"/>
          </a:xfrm>
          <a:prstGeom prst="rect">
            <a:avLst/>
          </a:prstGeom>
        </p:spPr>
      </p:pic>
      <p:pic>
        <p:nvPicPr>
          <p:cNvPr id="8" name="Picture 7"/>
          <p:cNvPicPr>
            <a:picLocks noChangeAspect="1"/>
          </p:cNvPicPr>
          <p:nvPr/>
        </p:nvPicPr>
        <p:blipFill>
          <a:blip r:embed="rId6"/>
          <a:stretch>
            <a:fillRect/>
          </a:stretch>
        </p:blipFill>
        <p:spPr>
          <a:xfrm>
            <a:off x="6793504" y="5535845"/>
            <a:ext cx="2350496" cy="1322155"/>
          </a:xfrm>
          <a:prstGeom prst="rect">
            <a:avLst/>
          </a:prstGeom>
        </p:spPr>
      </p:pic>
    </p:spTree>
    <p:extLst>
      <p:ext uri="{BB962C8B-B14F-4D97-AF65-F5344CB8AC3E}">
        <p14:creationId xmlns:p14="http://schemas.microsoft.com/office/powerpoint/2010/main" val="104397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16"/>
            <a:ext cx="8229600" cy="811202"/>
          </a:xfrm>
        </p:spPr>
        <p:txBody>
          <a:bodyPr/>
          <a:lstStyle/>
          <a:p>
            <a:r>
              <a:rPr lang="en-US" dirty="0" smtClean="0"/>
              <a:t>History</a:t>
            </a:r>
            <a:endParaRPr lang="en-US" dirty="0"/>
          </a:p>
        </p:txBody>
      </p:sp>
      <p:sp>
        <p:nvSpPr>
          <p:cNvPr id="3" name="Content Placeholder 2"/>
          <p:cNvSpPr>
            <a:spLocks noGrp="1"/>
          </p:cNvSpPr>
          <p:nvPr>
            <p:ph idx="1"/>
          </p:nvPr>
        </p:nvSpPr>
        <p:spPr>
          <a:xfrm>
            <a:off x="-1" y="804687"/>
            <a:ext cx="6078227" cy="6053314"/>
          </a:xfrm>
        </p:spPr>
        <p:txBody>
          <a:bodyPr>
            <a:normAutofit fontScale="55000" lnSpcReduction="20000"/>
          </a:bodyPr>
          <a:lstStyle/>
          <a:p>
            <a:r>
              <a:rPr lang="en-US" dirty="0" smtClean="0"/>
              <a:t>Mayo Clinic NLP system for smoking status identification first developed for 2006 I2B2 challenge</a:t>
            </a:r>
          </a:p>
          <a:p>
            <a:endParaRPr lang="en-US" dirty="0" smtClean="0"/>
          </a:p>
          <a:p>
            <a:r>
              <a:rPr lang="en-US" dirty="0" smtClean="0"/>
              <a:t>Smoking Status Discovery challenge: Can a patient’s smoking status be automatically and correctly identified from </a:t>
            </a:r>
            <a:r>
              <a:rPr lang="en-US" strike="sngStrike" dirty="0" smtClean="0"/>
              <a:t>clinical notes</a:t>
            </a:r>
            <a:r>
              <a:rPr lang="en-US" dirty="0" smtClean="0"/>
              <a:t> </a:t>
            </a:r>
            <a:r>
              <a:rPr lang="en-US" b="1" dirty="0" smtClean="0"/>
              <a:t>DISCHARGE SUMMARIES FROM THE MAYO CLINIC</a:t>
            </a:r>
            <a:r>
              <a:rPr lang="en-US" dirty="0" smtClean="0"/>
              <a:t>?  </a:t>
            </a:r>
          </a:p>
          <a:p>
            <a:pPr lvl="1"/>
            <a:r>
              <a:rPr lang="en-US" dirty="0" smtClean="0"/>
              <a:t>Past smoker (P) – haven’t smoked for 1 year</a:t>
            </a:r>
          </a:p>
          <a:p>
            <a:pPr lvl="1"/>
            <a:r>
              <a:rPr lang="en-US" dirty="0" smtClean="0"/>
              <a:t>Current smoker (C) – smoked in past year</a:t>
            </a:r>
          </a:p>
          <a:p>
            <a:pPr lvl="1"/>
            <a:r>
              <a:rPr lang="en-US" dirty="0" smtClean="0"/>
              <a:t>Smoker (S) – not enough info to classify as P or C</a:t>
            </a:r>
          </a:p>
          <a:p>
            <a:pPr lvl="1"/>
            <a:r>
              <a:rPr lang="en-US" dirty="0" smtClean="0"/>
              <a:t>Non-smoker (NS)</a:t>
            </a:r>
          </a:p>
          <a:p>
            <a:pPr lvl="1"/>
            <a:r>
              <a:rPr lang="en-US" dirty="0" smtClean="0"/>
              <a:t>Unknown (U)</a:t>
            </a:r>
            <a:endParaRPr lang="en-US" dirty="0"/>
          </a:p>
          <a:p>
            <a:endParaRPr lang="en-US" dirty="0" smtClean="0"/>
          </a:p>
          <a:p>
            <a:r>
              <a:rPr lang="en-US" dirty="0" smtClean="0"/>
              <a:t>Majority of systems used machine learning (some rule-based, others “own methods”)</a:t>
            </a:r>
          </a:p>
          <a:p>
            <a:endParaRPr lang="en-US" dirty="0"/>
          </a:p>
          <a:p>
            <a:r>
              <a:rPr lang="en-US" dirty="0" smtClean="0"/>
              <a:t>Of 23 submissions, 12 had F&gt;84%, best F=90%</a:t>
            </a:r>
          </a:p>
          <a:p>
            <a:endParaRPr lang="en-US" dirty="0" smtClean="0"/>
          </a:p>
          <a:p>
            <a:r>
              <a:rPr lang="en-US" dirty="0" smtClean="0"/>
              <a:t>Mayo’s entry </a:t>
            </a:r>
          </a:p>
          <a:p>
            <a:pPr lvl="1"/>
            <a:r>
              <a:rPr lang="en-US" dirty="0"/>
              <a:t>U</a:t>
            </a:r>
            <a:r>
              <a:rPr lang="en-US" dirty="0" smtClean="0"/>
              <a:t>sed both machine learning and rule-based methods</a:t>
            </a:r>
          </a:p>
          <a:p>
            <a:pPr lvl="1"/>
            <a:r>
              <a:rPr lang="en-US" dirty="0" smtClean="0"/>
              <a:t>Built within IBM’s Unstructured Information Management Architecture (UMIA)</a:t>
            </a:r>
          </a:p>
          <a:p>
            <a:pPr lvl="1"/>
            <a:r>
              <a:rPr lang="en-US" dirty="0" smtClean="0"/>
              <a:t>Used text analysis components from </a:t>
            </a:r>
            <a:r>
              <a:rPr lang="en-US" dirty="0" err="1" smtClean="0"/>
              <a:t>cTAKES</a:t>
            </a:r>
            <a:r>
              <a:rPr lang="en-US" dirty="0" smtClean="0"/>
              <a:t> (Mayo clinical Text Analysis and Knowledge Extraction System)</a:t>
            </a:r>
          </a:p>
        </p:txBody>
      </p:sp>
      <p:pic>
        <p:nvPicPr>
          <p:cNvPr id="11" name="Picture 10"/>
          <p:cNvPicPr>
            <a:picLocks noChangeAspect="1"/>
          </p:cNvPicPr>
          <p:nvPr/>
        </p:nvPicPr>
        <p:blipFill>
          <a:blip r:embed="rId2"/>
          <a:stretch>
            <a:fillRect/>
          </a:stretch>
        </p:blipFill>
        <p:spPr>
          <a:xfrm>
            <a:off x="5886594" y="2071435"/>
            <a:ext cx="3257406" cy="2422325"/>
          </a:xfrm>
          <a:prstGeom prst="rect">
            <a:avLst/>
          </a:prstGeom>
        </p:spPr>
      </p:pic>
    </p:spTree>
    <p:extLst>
      <p:ext uri="{BB962C8B-B14F-4D97-AF65-F5344CB8AC3E}">
        <p14:creationId xmlns:p14="http://schemas.microsoft.com/office/powerpoint/2010/main" val="3743561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73"/>
            <a:ext cx="8229600" cy="1143000"/>
          </a:xfrm>
        </p:spPr>
        <p:txBody>
          <a:bodyPr>
            <a:normAutofit fontScale="90000"/>
          </a:bodyPr>
          <a:lstStyle/>
          <a:p>
            <a:r>
              <a:rPr lang="en-US" dirty="0" smtClean="0"/>
              <a:t>Problems with I2B2 Challenge Submission</a:t>
            </a:r>
            <a:endParaRPr lang="en-US" dirty="0"/>
          </a:p>
        </p:txBody>
      </p:sp>
      <p:sp>
        <p:nvSpPr>
          <p:cNvPr id="3" name="Content Placeholder 2"/>
          <p:cNvSpPr>
            <a:spLocks noGrp="1"/>
          </p:cNvSpPr>
          <p:nvPr>
            <p:ph idx="1"/>
          </p:nvPr>
        </p:nvSpPr>
        <p:spPr>
          <a:xfrm>
            <a:off x="-2" y="1260875"/>
            <a:ext cx="7470971" cy="5597125"/>
          </a:xfrm>
        </p:spPr>
        <p:txBody>
          <a:bodyPr>
            <a:normAutofit fontScale="92500" lnSpcReduction="10000"/>
          </a:bodyPr>
          <a:lstStyle/>
          <a:p>
            <a:r>
              <a:rPr lang="en-US" dirty="0" smtClean="0"/>
              <a:t>Errors in negation detection for non-smoker</a:t>
            </a:r>
          </a:p>
          <a:p>
            <a:r>
              <a:rPr lang="en-US" dirty="0" smtClean="0"/>
              <a:t>Errors in unknown smoking status assignment</a:t>
            </a:r>
          </a:p>
          <a:p>
            <a:endParaRPr lang="en-US" dirty="0" smtClean="0"/>
          </a:p>
          <a:p>
            <a:r>
              <a:rPr lang="en-US" dirty="0" smtClean="0"/>
              <a:t>Aims:</a:t>
            </a:r>
          </a:p>
          <a:p>
            <a:pPr lvl="1"/>
            <a:r>
              <a:rPr lang="en-US" dirty="0" smtClean="0"/>
              <a:t>Add non-smoker lexical markers to the non-smoker dictionary, modify negation rules</a:t>
            </a:r>
          </a:p>
          <a:p>
            <a:pPr lvl="1"/>
            <a:r>
              <a:rPr lang="en-US" dirty="0" smtClean="0"/>
              <a:t>Improving the temporal resolution features for the machine learning component for past/current smokers</a:t>
            </a:r>
          </a:p>
          <a:p>
            <a:pPr lvl="1"/>
            <a:r>
              <a:rPr lang="en-US" dirty="0" smtClean="0"/>
              <a:t>Apply keyword search for unknown cases</a:t>
            </a:r>
          </a:p>
          <a:p>
            <a:pPr lvl="1"/>
            <a:r>
              <a:rPr lang="en-US" dirty="0" smtClean="0"/>
              <a:t>Utilize metadata information such as document heading (e.g., ignore family history section )</a:t>
            </a:r>
          </a:p>
        </p:txBody>
      </p:sp>
      <p:pic>
        <p:nvPicPr>
          <p:cNvPr id="5" name="Picture 4"/>
          <p:cNvPicPr>
            <a:picLocks noChangeAspect="1"/>
          </p:cNvPicPr>
          <p:nvPr/>
        </p:nvPicPr>
        <p:blipFill>
          <a:blip r:embed="rId2"/>
          <a:stretch>
            <a:fillRect/>
          </a:stretch>
        </p:blipFill>
        <p:spPr>
          <a:xfrm>
            <a:off x="5952203" y="1813204"/>
            <a:ext cx="3123935" cy="1666713"/>
          </a:xfrm>
          <a:prstGeom prst="rect">
            <a:avLst/>
          </a:prstGeom>
        </p:spPr>
      </p:pic>
    </p:spTree>
    <p:extLst>
      <p:ext uri="{BB962C8B-B14F-4D97-AF65-F5344CB8AC3E}">
        <p14:creationId xmlns:p14="http://schemas.microsoft.com/office/powerpoint/2010/main" val="3469714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 General View”</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Break patient documents up in to sentences using </a:t>
            </a:r>
            <a:r>
              <a:rPr lang="en-US" dirty="0" err="1" smtClean="0"/>
              <a:t>cTAKES</a:t>
            </a:r>
            <a:endParaRPr lang="en-US" dirty="0" smtClean="0"/>
          </a:p>
          <a:p>
            <a:endParaRPr lang="en-US" dirty="0" smtClean="0"/>
          </a:p>
          <a:p>
            <a:r>
              <a:rPr lang="en-US" dirty="0" smtClean="0"/>
              <a:t>Three levels of classification: sentence, document, patient (goal)</a:t>
            </a:r>
          </a:p>
          <a:p>
            <a:pPr marL="514350" indent="-514350">
              <a:buFont typeface="+mj-lt"/>
              <a:buAutoNum type="arabicPeriod"/>
            </a:pPr>
            <a:r>
              <a:rPr lang="en-US" dirty="0" smtClean="0"/>
              <a:t>Classify sentences (machine learning)</a:t>
            </a:r>
          </a:p>
          <a:p>
            <a:pPr lvl="1"/>
            <a:r>
              <a:rPr lang="en-US" dirty="0" smtClean="0"/>
              <a:t>3 classification levels</a:t>
            </a:r>
          </a:p>
          <a:p>
            <a:pPr marL="514350" indent="-514350">
              <a:buFont typeface="+mj-lt"/>
              <a:buAutoNum type="arabicPeriod"/>
            </a:pPr>
            <a:r>
              <a:rPr lang="en-US" dirty="0" smtClean="0"/>
              <a:t>Classify documents (rule)</a:t>
            </a:r>
          </a:p>
          <a:p>
            <a:pPr marL="514350" indent="-514350">
              <a:buFont typeface="+mj-lt"/>
              <a:buAutoNum type="arabicPeriod"/>
            </a:pPr>
            <a:r>
              <a:rPr lang="en-US" dirty="0" smtClean="0"/>
              <a:t>Classify patients (rule)</a:t>
            </a:r>
            <a:endParaRPr lang="en-US" dirty="0"/>
          </a:p>
        </p:txBody>
      </p:sp>
    </p:spTree>
    <p:extLst>
      <p:ext uri="{BB962C8B-B14F-4D97-AF65-F5344CB8AC3E}">
        <p14:creationId xmlns:p14="http://schemas.microsoft.com/office/powerpoint/2010/main" val="1862884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Sentence Level: 3 Sentence Classifiers</a:t>
            </a:r>
            <a:endParaRPr lang="en-US" dirty="0"/>
          </a:p>
        </p:txBody>
      </p:sp>
      <p:pic>
        <p:nvPicPr>
          <p:cNvPr id="5" name="Content Placeholder 4"/>
          <p:cNvPicPr>
            <a:picLocks noGrp="1" noChangeAspect="1"/>
          </p:cNvPicPr>
          <p:nvPr>
            <p:ph idx="1"/>
          </p:nvPr>
        </p:nvPicPr>
        <p:blipFill rotWithShape="1">
          <a:blip r:embed="rId2"/>
          <a:srcRect t="-28275" b="31945"/>
          <a:stretch/>
        </p:blipFill>
        <p:spPr>
          <a:xfrm>
            <a:off x="387748" y="846193"/>
            <a:ext cx="8229600" cy="2784952"/>
          </a:xfrm>
        </p:spPr>
      </p:pic>
      <p:sp>
        <p:nvSpPr>
          <p:cNvPr id="6" name="TextBox 5"/>
          <p:cNvSpPr txBox="1"/>
          <p:nvPr/>
        </p:nvSpPr>
        <p:spPr>
          <a:xfrm>
            <a:off x="1969047" y="1143000"/>
            <a:ext cx="5002566" cy="400110"/>
          </a:xfrm>
          <a:prstGeom prst="rect">
            <a:avLst/>
          </a:prstGeom>
          <a:noFill/>
        </p:spPr>
        <p:txBody>
          <a:bodyPr wrap="none" rtlCol="0">
            <a:spAutoFit/>
          </a:bodyPr>
          <a:lstStyle/>
          <a:p>
            <a:r>
              <a:rPr lang="en-US" sz="2000" b="1" dirty="0" smtClean="0"/>
              <a:t>Break document into sentences using </a:t>
            </a:r>
            <a:r>
              <a:rPr lang="en-US" sz="2000" b="1" dirty="0" err="1" smtClean="0"/>
              <a:t>cTAKES</a:t>
            </a:r>
            <a:endParaRPr lang="en-US" sz="2000" b="1" dirty="0"/>
          </a:p>
        </p:txBody>
      </p:sp>
      <p:sp>
        <p:nvSpPr>
          <p:cNvPr id="3" name="TextBox 2"/>
          <p:cNvSpPr txBox="1"/>
          <p:nvPr/>
        </p:nvSpPr>
        <p:spPr>
          <a:xfrm>
            <a:off x="1180671" y="3789882"/>
            <a:ext cx="2004164" cy="923330"/>
          </a:xfrm>
          <a:prstGeom prst="rect">
            <a:avLst/>
          </a:prstGeom>
          <a:noFill/>
        </p:spPr>
        <p:txBody>
          <a:bodyPr wrap="square" rtlCol="0">
            <a:spAutoFit/>
          </a:bodyPr>
          <a:lstStyle/>
          <a:p>
            <a:r>
              <a:rPr lang="en-US" dirty="0" smtClean="0"/>
              <a:t>Look for </a:t>
            </a:r>
            <a:r>
              <a:rPr lang="en-US" i="1" dirty="0" smtClean="0"/>
              <a:t>smoke</a:t>
            </a:r>
            <a:r>
              <a:rPr lang="en-US" dirty="0" smtClean="0"/>
              <a:t>, </a:t>
            </a:r>
          </a:p>
          <a:p>
            <a:r>
              <a:rPr lang="en-US" i="1" dirty="0" smtClean="0"/>
              <a:t>tobacco</a:t>
            </a:r>
            <a:r>
              <a:rPr lang="en-US" dirty="0" smtClean="0"/>
              <a:t>, </a:t>
            </a:r>
            <a:r>
              <a:rPr lang="en-US" i="1" dirty="0" smtClean="0"/>
              <a:t>cigarette</a:t>
            </a:r>
            <a:r>
              <a:rPr lang="en-US" dirty="0" smtClean="0"/>
              <a:t>, </a:t>
            </a:r>
          </a:p>
          <a:p>
            <a:r>
              <a:rPr lang="en-US" i="1" dirty="0" smtClean="0"/>
              <a:t>nicotine</a:t>
            </a:r>
            <a:endParaRPr lang="en-US" i="1" dirty="0"/>
          </a:p>
        </p:txBody>
      </p:sp>
      <p:sp>
        <p:nvSpPr>
          <p:cNvPr id="8" name="TextBox 7"/>
          <p:cNvSpPr txBox="1"/>
          <p:nvPr/>
        </p:nvSpPr>
        <p:spPr>
          <a:xfrm>
            <a:off x="3654727" y="3789882"/>
            <a:ext cx="2099804" cy="3139321"/>
          </a:xfrm>
          <a:prstGeom prst="rect">
            <a:avLst/>
          </a:prstGeom>
          <a:noFill/>
        </p:spPr>
        <p:txBody>
          <a:bodyPr wrap="square" rtlCol="0">
            <a:spAutoFit/>
          </a:bodyPr>
          <a:lstStyle/>
          <a:p>
            <a:r>
              <a:rPr lang="en-US" dirty="0" smtClean="0"/>
              <a:t>Extend </a:t>
            </a:r>
            <a:r>
              <a:rPr lang="en-US" dirty="0" err="1" smtClean="0"/>
              <a:t>cTAKES</a:t>
            </a:r>
            <a:r>
              <a:rPr lang="en-US" dirty="0" smtClean="0"/>
              <a:t> negation to include </a:t>
            </a:r>
            <a:r>
              <a:rPr lang="en-US" i="1" dirty="0" smtClean="0"/>
              <a:t>nonsmoker</a:t>
            </a:r>
            <a:r>
              <a:rPr lang="en-US" dirty="0" smtClean="0"/>
              <a:t> and </a:t>
            </a:r>
            <a:r>
              <a:rPr lang="en-US" i="1" dirty="0" smtClean="0"/>
              <a:t>non-smoker</a:t>
            </a:r>
          </a:p>
          <a:p>
            <a:endParaRPr lang="en-US" i="1" dirty="0"/>
          </a:p>
          <a:p>
            <a:r>
              <a:rPr lang="en-US" dirty="0" smtClean="0"/>
              <a:t>Some words override negation like </a:t>
            </a:r>
            <a:r>
              <a:rPr lang="en-US" i="1" dirty="0" smtClean="0"/>
              <a:t>quit, stop </a:t>
            </a:r>
            <a:r>
              <a:rPr lang="en-US" dirty="0" smtClean="0"/>
              <a:t>and</a:t>
            </a:r>
            <a:r>
              <a:rPr lang="en-US" i="1" dirty="0" smtClean="0"/>
              <a:t> discontinue </a:t>
            </a:r>
            <a:r>
              <a:rPr lang="en-US" dirty="0" smtClean="0"/>
              <a:t>and passed to next classifier</a:t>
            </a:r>
            <a:endParaRPr lang="en-US" dirty="0"/>
          </a:p>
        </p:txBody>
      </p:sp>
      <p:sp>
        <p:nvSpPr>
          <p:cNvPr id="9" name="TextBox 8"/>
          <p:cNvSpPr txBox="1"/>
          <p:nvPr/>
        </p:nvSpPr>
        <p:spPr>
          <a:xfrm>
            <a:off x="6307372" y="3789882"/>
            <a:ext cx="2099804" cy="2862323"/>
          </a:xfrm>
          <a:prstGeom prst="rect">
            <a:avLst/>
          </a:prstGeom>
          <a:noFill/>
        </p:spPr>
        <p:txBody>
          <a:bodyPr wrap="square" rtlCol="0">
            <a:spAutoFit/>
          </a:bodyPr>
          <a:lstStyle/>
          <a:p>
            <a:r>
              <a:rPr lang="en-US" dirty="0" smtClean="0"/>
              <a:t>Temporal resolution words and date indications as features</a:t>
            </a:r>
          </a:p>
          <a:p>
            <a:endParaRPr lang="en-US" dirty="0"/>
          </a:p>
          <a:p>
            <a:pPr marL="285750" indent="-285750">
              <a:buFontTx/>
              <a:buChar char="•"/>
            </a:pPr>
            <a:r>
              <a:rPr lang="en-US" i="1" dirty="0" smtClean="0"/>
              <a:t>Day</a:t>
            </a:r>
            <a:r>
              <a:rPr lang="en-US" dirty="0" smtClean="0"/>
              <a:t>, </a:t>
            </a:r>
            <a:r>
              <a:rPr lang="en-US" i="1" dirty="0" smtClean="0"/>
              <a:t>month</a:t>
            </a:r>
            <a:r>
              <a:rPr lang="en-US" dirty="0" smtClean="0"/>
              <a:t>, </a:t>
            </a:r>
            <a:r>
              <a:rPr lang="en-US" i="1" dirty="0" smtClean="0"/>
              <a:t>days ago</a:t>
            </a:r>
            <a:endParaRPr lang="en-US" dirty="0" smtClean="0"/>
          </a:p>
          <a:p>
            <a:pPr marL="285750" indent="-285750">
              <a:buFontTx/>
              <a:buChar char="•"/>
            </a:pPr>
            <a:r>
              <a:rPr lang="en-US" i="1" dirty="0" smtClean="0"/>
              <a:t>2009</a:t>
            </a:r>
            <a:r>
              <a:rPr lang="en-US" dirty="0" smtClean="0"/>
              <a:t>, </a:t>
            </a:r>
            <a:r>
              <a:rPr lang="en-US" i="1" dirty="0" smtClean="0"/>
              <a:t>1990’s</a:t>
            </a:r>
          </a:p>
          <a:p>
            <a:pPr marL="285750" indent="-285750">
              <a:buFontTx/>
              <a:buChar char="•"/>
            </a:pPr>
            <a:r>
              <a:rPr lang="en-US" i="1" dirty="0" smtClean="0"/>
              <a:t>Smokes, quit, quits</a:t>
            </a:r>
            <a:endParaRPr lang="en-US" i="1" dirty="0"/>
          </a:p>
        </p:txBody>
      </p:sp>
    </p:spTree>
    <p:extLst>
      <p:ext uri="{BB962C8B-B14F-4D97-AF65-F5344CB8AC3E}">
        <p14:creationId xmlns:p14="http://schemas.microsoft.com/office/powerpoint/2010/main" val="902560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5938"/>
          </a:xfrm>
        </p:spPr>
        <p:txBody>
          <a:bodyPr/>
          <a:lstStyle/>
          <a:p>
            <a:r>
              <a:rPr lang="en-US" dirty="0" smtClean="0"/>
              <a:t>Document Level</a:t>
            </a:r>
            <a:endParaRPr lang="en-US" dirty="0"/>
          </a:p>
        </p:txBody>
      </p:sp>
      <p:pic>
        <p:nvPicPr>
          <p:cNvPr id="4" name="Picture 3"/>
          <p:cNvPicPr>
            <a:picLocks noChangeAspect="1"/>
          </p:cNvPicPr>
          <p:nvPr/>
        </p:nvPicPr>
        <p:blipFill>
          <a:blip r:embed="rId2"/>
          <a:stretch>
            <a:fillRect/>
          </a:stretch>
        </p:blipFill>
        <p:spPr>
          <a:xfrm>
            <a:off x="1" y="1721803"/>
            <a:ext cx="6449044" cy="3998584"/>
          </a:xfrm>
          <a:prstGeom prst="rect">
            <a:avLst/>
          </a:prstGeom>
        </p:spPr>
      </p:pic>
      <p:pic>
        <p:nvPicPr>
          <p:cNvPr id="5" name="Picture 4"/>
          <p:cNvPicPr>
            <a:picLocks noChangeAspect="1"/>
          </p:cNvPicPr>
          <p:nvPr/>
        </p:nvPicPr>
        <p:blipFill>
          <a:blip r:embed="rId3"/>
          <a:stretch>
            <a:fillRect/>
          </a:stretch>
        </p:blipFill>
        <p:spPr>
          <a:xfrm>
            <a:off x="6110014" y="2311631"/>
            <a:ext cx="3321713" cy="2215132"/>
          </a:xfrm>
          <a:prstGeom prst="rect">
            <a:avLst/>
          </a:prstGeom>
        </p:spPr>
      </p:pic>
    </p:spTree>
    <p:extLst>
      <p:ext uri="{BB962C8B-B14F-4D97-AF65-F5344CB8AC3E}">
        <p14:creationId xmlns:p14="http://schemas.microsoft.com/office/powerpoint/2010/main" val="579777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520</TotalTime>
  <Words>1040</Words>
  <Application>Microsoft Office PowerPoint</Application>
  <PresentationFormat>On-screen Show (4:3)</PresentationFormat>
  <Paragraphs>154</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Mayo Clinic Smoking Status Classification System: Extensions and Improvements  A Study of Transportability of an Existing Smoking Status Detection Module across Institutions</vt:lpstr>
      <vt:lpstr>Why They Are Interesting</vt:lpstr>
      <vt:lpstr>Mayo Clinic Smoking Status Classification System: Extensions and Improvements</vt:lpstr>
      <vt:lpstr>Why Extract Smoking Status?</vt:lpstr>
      <vt:lpstr>History</vt:lpstr>
      <vt:lpstr>Problems with I2B2 Challenge Submission</vt:lpstr>
      <vt:lpstr>“Broad General View”</vt:lpstr>
      <vt:lpstr>Sentence Level: 3 Sentence Classifiers</vt:lpstr>
      <vt:lpstr>Document Level</vt:lpstr>
      <vt:lpstr>Patient Level</vt:lpstr>
      <vt:lpstr>Data</vt:lpstr>
      <vt:lpstr>Results</vt:lpstr>
      <vt:lpstr>Discussion/Conclusions</vt:lpstr>
      <vt:lpstr>What have I learned?</vt:lpstr>
      <vt:lpstr>A Study of Transportability of an Existing Smoking Status Detection Module across Institutions</vt:lpstr>
      <vt:lpstr>Idea</vt:lpstr>
      <vt:lpstr>Modifications</vt:lpstr>
      <vt:lpstr>Sentence Level Modifications: 3 Sentence Classifiers</vt:lpstr>
      <vt:lpstr>Document Level Modifications</vt:lpstr>
      <vt:lpstr>Patient Level Modifications **KLUDGE**</vt:lpstr>
      <vt:lpstr>Training on Vanderbilt Data</vt:lpstr>
      <vt:lpstr>Results</vt:lpstr>
      <vt:lpstr>Comments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Study of Transportability of an Existing Smoking Status Detection Module across Institutions  Mayo Clinic Smoking Status Classification System: Extensions and Improvements</dc:title>
  <dc:creator>CCHMC</dc:creator>
  <cp:lastModifiedBy>CCHMC</cp:lastModifiedBy>
  <cp:revision>84</cp:revision>
  <dcterms:created xsi:type="dcterms:W3CDTF">2014-03-05T13:57:31Z</dcterms:created>
  <dcterms:modified xsi:type="dcterms:W3CDTF">2014-04-04T16:59:01Z</dcterms:modified>
</cp:coreProperties>
</file>