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2" r:id="rId5"/>
    <p:sldId id="266" r:id="rId6"/>
    <p:sldId id="261" r:id="rId7"/>
    <p:sldId id="267" r:id="rId8"/>
    <p:sldId id="259" r:id="rId9"/>
    <p:sldId id="269" r:id="rId10"/>
    <p:sldId id="268" r:id="rId11"/>
    <p:sldId id="279" r:id="rId12"/>
    <p:sldId id="280" r:id="rId13"/>
    <p:sldId id="281" r:id="rId14"/>
    <p:sldId id="282" r:id="rId15"/>
    <p:sldId id="271" r:id="rId16"/>
    <p:sldId id="260" r:id="rId17"/>
    <p:sldId id="265" r:id="rId18"/>
    <p:sldId id="273" r:id="rId19"/>
    <p:sldId id="274" r:id="rId20"/>
    <p:sldId id="275" r:id="rId21"/>
    <p:sldId id="263" r:id="rId22"/>
    <p:sldId id="277" r:id="rId23"/>
    <p:sldId id="264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8EF8CB5-2EAE-4CC3-BC2A-070B5EC5FF23}">
          <p14:sldIdLst>
            <p14:sldId id="256"/>
          </p14:sldIdLst>
        </p14:section>
        <p14:section name="Outline" id="{6B786902-7B57-4BAC-A60A-43CB8976635C}">
          <p14:sldIdLst>
            <p14:sldId id="257"/>
          </p14:sldIdLst>
        </p14:section>
        <p14:section name="Overview" id="{2C6037DD-084B-455C-8D15-E8328BC4E41F}">
          <p14:sldIdLst>
            <p14:sldId id="258"/>
            <p14:sldId id="262"/>
            <p14:sldId id="266"/>
          </p14:sldIdLst>
        </p14:section>
        <p14:section name="Methods" id="{53B946A5-CB33-49F6-AC17-B88D934BE6DE}">
          <p14:sldIdLst>
            <p14:sldId id="261"/>
            <p14:sldId id="267"/>
            <p14:sldId id="259"/>
            <p14:sldId id="269"/>
            <p14:sldId id="268"/>
            <p14:sldId id="279"/>
            <p14:sldId id="280"/>
            <p14:sldId id="281"/>
            <p14:sldId id="282"/>
            <p14:sldId id="271"/>
          </p14:sldIdLst>
        </p14:section>
        <p14:section name="Results" id="{FEF5E034-BD85-4B88-9378-50899BB2F518}">
          <p14:sldIdLst>
            <p14:sldId id="260"/>
            <p14:sldId id="265"/>
            <p14:sldId id="273"/>
            <p14:sldId id="274"/>
            <p14:sldId id="275"/>
          </p14:sldIdLst>
        </p14:section>
        <p14:section name="Discussion and Conclusion" id="{0C839343-F37C-4555-9D81-7A4A05881211}">
          <p14:sldIdLst>
            <p14:sldId id="263"/>
            <p14:sldId id="277"/>
            <p14:sldId id="264"/>
            <p14:sldId id="27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CHMC" initials="Ni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8"/>
    <a:srgbClr val="0065BD"/>
    <a:srgbClr val="73960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01" autoAdjust="0"/>
  </p:normalViewPr>
  <p:slideViewPr>
    <p:cSldViewPr snapToGrid="0" snapToObjects="1">
      <p:cViewPr>
        <p:scale>
          <a:sx n="75" d="100"/>
          <a:sy n="75" d="100"/>
        </p:scale>
        <p:origin x="-110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6FAC2-B3AB-4DB6-903C-00E70E8BC43C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638AC-FC3A-4922-9460-C6A3D6B8A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92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38AC-FC3A-4922-9460-C6A3D6B8A0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94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 examples in </a:t>
            </a:r>
            <a:r>
              <a:rPr lang="en-US" dirty="0" smtClean="0"/>
              <a:t>Pestian </a:t>
            </a:r>
            <a:r>
              <a:rPr lang="en-US" dirty="0" smtClean="0"/>
              <a:t>lab?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38AC-FC3A-4922-9460-C6A3D6B8A02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35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Domian</a:t>
            </a:r>
            <a:r>
              <a:rPr lang="en-US" dirty="0" smtClean="0"/>
              <a:t> corpora for</a:t>
            </a:r>
            <a:r>
              <a:rPr lang="en-US" baseline="0" dirty="0" smtClean="0"/>
              <a:t> training expensive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38AC-FC3A-4922-9460-C6A3D6B8A0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76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</a:t>
            </a:r>
            <a:r>
              <a:rPr lang="en-US" baseline="0" dirty="0" smtClean="0"/>
              <a:t> solutions use some </a:t>
            </a:r>
            <a:r>
              <a:rPr lang="en-US" baseline="0" dirty="0" smtClean="0"/>
              <a:t>post editing element, </a:t>
            </a:r>
            <a:r>
              <a:rPr lang="en-US" baseline="0" dirty="0" smtClean="0"/>
              <a:t>the goal of the study is to identify which editing method works best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38AC-FC3A-4922-9460-C6A3D6B8A0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25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Online learning is essentially active learning, incrementally more training</a:t>
            </a:r>
            <a:r>
              <a:rPr lang="en-US" baseline="0" dirty="0" smtClean="0"/>
              <a:t> </a:t>
            </a:r>
            <a:r>
              <a:rPr lang="en-US" baseline="0" dirty="0" smtClean="0"/>
              <a:t>examples one pass at a time, previous examples are not revised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38AC-FC3A-4922-9460-C6A3D6B8A02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53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Geometric mean of</a:t>
            </a:r>
            <a:r>
              <a:rPr lang="en-US" baseline="0" dirty="0" smtClean="0"/>
              <a:t> precision of </a:t>
            </a:r>
            <a:r>
              <a:rPr lang="en-US" baseline="0" dirty="0" err="1" smtClean="0"/>
              <a:t>ngrams</a:t>
            </a:r>
            <a:r>
              <a:rPr lang="en-US" baseline="0" dirty="0" smtClean="0"/>
              <a:t> of various lengths between hypothesis (system) and set of reference translations</a:t>
            </a:r>
          </a:p>
          <a:p>
            <a:r>
              <a:rPr lang="en-US" baseline="0" dirty="0" smtClean="0"/>
              <a:t> multiplied by a factor BP(.) that penalizes short sentences.</a:t>
            </a:r>
          </a:p>
          <a:p>
            <a:r>
              <a:rPr lang="en-US" baseline="0" dirty="0" err="1" smtClean="0"/>
              <a:t>p%n</a:t>
            </a:r>
            <a:r>
              <a:rPr lang="en-US" baseline="0" dirty="0" smtClean="0"/>
              <a:t> – precision of </a:t>
            </a:r>
            <a:r>
              <a:rPr lang="en-US" baseline="0" dirty="0" err="1" smtClean="0"/>
              <a:t>ngrams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38AC-FC3A-4922-9460-C6A3D6B8A02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72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w/o</a:t>
            </a:r>
            <a:r>
              <a:rPr lang="en-US" baseline="0" dirty="0" smtClean="0"/>
              <a:t> resources is a SMT with no training data. Just online learning, so starting from blank models</a:t>
            </a:r>
          </a:p>
          <a:p>
            <a:r>
              <a:rPr lang="en-US" baseline="0" dirty="0" smtClean="0"/>
              <a:t>‘Oracle’ – gold standard not used because this is still a MT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38AC-FC3A-4922-9460-C6A3D6B8A02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74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 baseline</a:t>
            </a:r>
            <a:r>
              <a:rPr lang="en-US" baseline="0" dirty="0" smtClean="0"/>
              <a:t>, similar languages </a:t>
            </a:r>
            <a:r>
              <a:rPr lang="en-US" baseline="0" dirty="0" smtClean="0"/>
              <a:t>Catalan – Spanish; BLEU </a:t>
            </a:r>
            <a:r>
              <a:rPr lang="en-US" baseline="0" dirty="0" smtClean="0"/>
              <a:t>16 without a single </a:t>
            </a:r>
            <a:r>
              <a:rPr lang="en-US" baseline="0" dirty="0" smtClean="0"/>
              <a:t>word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38AC-FC3A-4922-9460-C6A3D6B8A02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57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Original repetition rate they cite used</a:t>
            </a:r>
            <a:r>
              <a:rPr lang="en-US" baseline="0" dirty="0" smtClean="0"/>
              <a:t> a </a:t>
            </a:r>
            <a:r>
              <a:rPr lang="en-US" dirty="0" smtClean="0"/>
              <a:t>sliding window of 1000 words,</a:t>
            </a:r>
            <a:r>
              <a:rPr lang="en-US" baseline="0" dirty="0" smtClean="0"/>
              <a:t> but they decide to calculate the entire text for a real scenario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(Rates of non-singleton </a:t>
            </a:r>
            <a:r>
              <a:rPr lang="en-US" dirty="0" err="1" smtClean="0"/>
              <a:t>ngrams</a:t>
            </a:r>
            <a:r>
              <a:rPr lang="en-US" dirty="0" smtClean="0"/>
              <a:t> in original are calculated and geometrically averaged)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38AC-FC3A-4922-9460-C6A3D6B8A02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1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Green – Baseline Online MT</a:t>
            </a:r>
          </a:p>
          <a:p>
            <a:r>
              <a:rPr lang="en-US" dirty="0" smtClean="0"/>
              <a:t>Blue</a:t>
            </a:r>
            <a:r>
              <a:rPr lang="en-US" baseline="0" dirty="0" smtClean="0"/>
              <a:t> – Baseline </a:t>
            </a:r>
            <a:r>
              <a:rPr lang="en-US" baseline="0" dirty="0" err="1" smtClean="0"/>
              <a:t>Blackbox</a:t>
            </a:r>
            <a:r>
              <a:rPr lang="en-US" baseline="0" dirty="0" smtClean="0"/>
              <a:t> MT (no online)</a:t>
            </a:r>
          </a:p>
          <a:p>
            <a:r>
              <a:rPr lang="en-US" baseline="0" dirty="0" smtClean="0"/>
              <a:t>Red – Online APE system output</a:t>
            </a:r>
          </a:p>
          <a:p>
            <a:r>
              <a:rPr lang="en-US" baseline="0" dirty="0" smtClean="0"/>
              <a:t>B&gt; red, OL not helpful</a:t>
            </a:r>
          </a:p>
          <a:p>
            <a:r>
              <a:rPr lang="en-US" baseline="0" dirty="0" smtClean="0"/>
              <a:t>G&gt; red OL doesn’t benefit from APE over black box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38AC-FC3A-4922-9460-C6A3D6B8A02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10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9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4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4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401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8399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68400"/>
            <a:ext cx="4038600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8400"/>
            <a:ext cx="4038600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6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3680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43680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4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8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0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12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11251"/>
            <a:ext cx="5111750" cy="5200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73300"/>
            <a:ext cx="3008313" cy="40386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3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70268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92200"/>
            <a:ext cx="5486400" cy="39780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3700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48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429168"/>
            <a:ext cx="9144000" cy="437651"/>
          </a:xfrm>
          <a:prstGeom prst="rect">
            <a:avLst/>
          </a:prstGeom>
          <a:solidFill>
            <a:srgbClr val="00538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-1"/>
            <a:ext cx="9144000" cy="705533"/>
          </a:xfrm>
          <a:prstGeom prst="rect">
            <a:avLst/>
          </a:prstGeom>
          <a:solidFill>
            <a:srgbClr val="00538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C-Horz_Rev_150dpi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28" y="157495"/>
            <a:ext cx="1437156" cy="39717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16100" y="156"/>
            <a:ext cx="7747000" cy="705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9500"/>
            <a:ext cx="8229600" cy="5046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29168"/>
            <a:ext cx="2133600" cy="4288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8830D94-85C2-6643-AEDD-FE08E43D5E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291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BFE7E04-E88D-374C-9552-F8DF205E2CD5}" type="datetimeFigureOut">
              <a:rPr lang="en-US" smtClean="0"/>
              <a:pPr/>
              <a:t>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291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4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Translating </a:t>
            </a:r>
            <a:r>
              <a:rPr lang="en-US" dirty="0"/>
              <a:t>without in-domain corpus: Machine </a:t>
            </a:r>
            <a:r>
              <a:rPr lang="en-US" dirty="0" smtClean="0"/>
              <a:t>translation post-editing </a:t>
            </a:r>
            <a:r>
              <a:rPr lang="en-US" dirty="0"/>
              <a:t>with online learning techniques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30040"/>
            <a:ext cx="6400800" cy="84201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Antonio L. </a:t>
            </a:r>
            <a:r>
              <a:rPr lang="en-US" dirty="0" err="1" smtClean="0"/>
              <a:t>Lagarda</a:t>
            </a:r>
            <a:r>
              <a:rPr lang="en-US" dirty="0" smtClean="0"/>
              <a:t>, </a:t>
            </a:r>
            <a:r>
              <a:rPr lang="en-US" dirty="0"/>
              <a:t>Daniel </a:t>
            </a:r>
            <a:r>
              <a:rPr lang="en-US" dirty="0" smtClean="0"/>
              <a:t>Ortiz-</a:t>
            </a:r>
            <a:r>
              <a:rPr lang="en-US" dirty="0" err="1" smtClean="0"/>
              <a:t>Martínez</a:t>
            </a:r>
            <a:r>
              <a:rPr lang="en-US" dirty="0" smtClean="0"/>
              <a:t>, </a:t>
            </a:r>
            <a:r>
              <a:rPr lang="en-US" dirty="0" err="1"/>
              <a:t>Vicent</a:t>
            </a:r>
            <a:r>
              <a:rPr lang="en-US" dirty="0"/>
              <a:t> </a:t>
            </a:r>
            <a:r>
              <a:rPr lang="en-US" dirty="0" err="1" smtClean="0"/>
              <a:t>Alabau</a:t>
            </a:r>
            <a:r>
              <a:rPr lang="en-US" dirty="0" smtClean="0"/>
              <a:t>, Francisco </a:t>
            </a:r>
            <a:r>
              <a:rPr lang="en-US" dirty="0" err="1" smtClean="0"/>
              <a:t>Casacuberta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600" y="5219700"/>
            <a:ext cx="904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Lagarda</a:t>
            </a:r>
            <a:r>
              <a:rPr lang="en-US" dirty="0"/>
              <a:t>, A.L., et al., Translating without in-domain corpus: Machine translation post-editing with online learning techniques. </a:t>
            </a:r>
            <a:r>
              <a:rPr lang="en-US" dirty="0" err="1"/>
              <a:t>Comput</a:t>
            </a:r>
            <a:r>
              <a:rPr lang="en-US" dirty="0"/>
              <a:t>. Speech Lang. (2014), http://dx.doi.org/10.1016/j.csl.2014.10.004 </a:t>
            </a:r>
          </a:p>
        </p:txBody>
      </p:sp>
    </p:spTree>
    <p:extLst>
      <p:ext uri="{BB962C8B-B14F-4D97-AF65-F5344CB8AC3E}">
        <p14:creationId xmlns:p14="http://schemas.microsoft.com/office/powerpoint/2010/main" val="132987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6950" y="5861018"/>
            <a:ext cx="715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SMT with Online Learning/Active learning (Fig. 2)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809750"/>
            <a:ext cx="85725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196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Base Translation Systems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w/o Resources – “THOT” </a:t>
            </a:r>
            <a:r>
              <a:rPr lang="en-US" dirty="0" smtClean="0"/>
              <a:t>Online Learning </a:t>
            </a:r>
            <a:r>
              <a:rPr lang="en-US" dirty="0" smtClean="0"/>
              <a:t>SMT</a:t>
            </a:r>
            <a:br>
              <a:rPr lang="en-US" dirty="0" smtClean="0"/>
            </a:br>
            <a:r>
              <a:rPr lang="en-US" sz="2600" dirty="0" smtClean="0"/>
              <a:t>(no </a:t>
            </a:r>
            <a:r>
              <a:rPr lang="en-US" sz="2600" dirty="0"/>
              <a:t>translation </a:t>
            </a:r>
            <a:r>
              <a:rPr lang="en-US" sz="2600" dirty="0" smtClean="0"/>
              <a:t>memory, dictionary or trained models)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RBMT : 2 for each language pair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WEB : Google, Bing, </a:t>
            </a:r>
            <a:r>
              <a:rPr lang="en-US" dirty="0" err="1" smtClean="0"/>
              <a:t>Yandex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SMT : Moses – open source tool kit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Oracle : in domain Moses-trained SMT.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9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dirty="0" smtClean="0"/>
              <a:t>Active Learning Automatic Post Editor</a:t>
            </a:r>
          </a:p>
          <a:p>
            <a:pPr lvl="1"/>
            <a:r>
              <a:rPr lang="en-US" dirty="0" smtClean="0"/>
              <a:t>SMT </a:t>
            </a:r>
          </a:p>
          <a:p>
            <a:pPr lvl="2"/>
            <a:r>
              <a:rPr lang="en-US" dirty="0" smtClean="0"/>
              <a:t>Simplified log-linear </a:t>
            </a:r>
            <a:r>
              <a:rPr lang="en-US" dirty="0" smtClean="0"/>
              <a:t>model to generate translations</a:t>
            </a:r>
          </a:p>
          <a:p>
            <a:pPr lvl="2"/>
            <a:r>
              <a:rPr lang="en-US" dirty="0" smtClean="0"/>
              <a:t>Feature Functions: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98"/>
          <a:stretch/>
        </p:blipFill>
        <p:spPr bwMode="auto">
          <a:xfrm>
            <a:off x="0" y="2951164"/>
            <a:ext cx="9144000" cy="3475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315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dirty="0" smtClean="0"/>
              <a:t>Active Learning APE</a:t>
            </a:r>
          </a:p>
          <a:p>
            <a:pPr lvl="1"/>
            <a:r>
              <a:rPr lang="en-US" dirty="0" smtClean="0"/>
              <a:t>SMT </a:t>
            </a:r>
          </a:p>
          <a:p>
            <a:pPr lvl="2"/>
            <a:r>
              <a:rPr lang="en-US" dirty="0" smtClean="0"/>
              <a:t>Log-linear model extended from user feedback</a:t>
            </a:r>
          </a:p>
          <a:p>
            <a:pPr lvl="2"/>
            <a:r>
              <a:rPr lang="en-US" dirty="0" smtClean="0"/>
              <a:t>Incremental EM (expectation maximization) algorithm (convergence after each training sample)</a:t>
            </a:r>
          </a:p>
          <a:p>
            <a:pPr lvl="2"/>
            <a:r>
              <a:rPr lang="en-US" dirty="0" smtClean="0"/>
              <a:t>Differs from previous work by word alignment</a:t>
            </a:r>
          </a:p>
          <a:p>
            <a:pPr lvl="3"/>
            <a:r>
              <a:rPr lang="en-US" dirty="0" smtClean="0"/>
              <a:t>Word alignment used is based on HMM </a:t>
            </a:r>
            <a:r>
              <a:rPr lang="en-US" dirty="0" err="1" smtClean="0"/>
              <a:t>vs</a:t>
            </a:r>
            <a:r>
              <a:rPr lang="en-US" dirty="0" smtClean="0"/>
              <a:t> edit distance (rule)</a:t>
            </a:r>
          </a:p>
          <a:p>
            <a:pPr lvl="3"/>
            <a:r>
              <a:rPr lang="en-US" dirty="0" smtClean="0"/>
              <a:t>WA integrated in online SMT</a:t>
            </a:r>
          </a:p>
          <a:p>
            <a:pPr lvl="3"/>
            <a:r>
              <a:rPr lang="en-US" dirty="0" smtClean="0"/>
              <a:t>Estimated by the incremental EM</a:t>
            </a:r>
          </a:p>
        </p:txBody>
      </p:sp>
    </p:spTree>
    <p:extLst>
      <p:ext uri="{BB962C8B-B14F-4D97-AF65-F5344CB8AC3E}">
        <p14:creationId xmlns:p14="http://schemas.microsoft.com/office/powerpoint/2010/main" val="250647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 Evaluation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calculated in BLEU score</a:t>
            </a:r>
          </a:p>
          <a:p>
            <a:pPr lvl="1"/>
            <a:r>
              <a:rPr lang="en-US" dirty="0" err="1" smtClean="0"/>
              <a:t>BiLingual</a:t>
            </a:r>
            <a:r>
              <a:rPr lang="en-US" dirty="0" smtClean="0"/>
              <a:t> </a:t>
            </a:r>
            <a:r>
              <a:rPr lang="en-US" dirty="0"/>
              <a:t>Evaluation </a:t>
            </a:r>
            <a:r>
              <a:rPr lang="en-US" dirty="0" smtClean="0"/>
              <a:t>Understudy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669" y="2711224"/>
            <a:ext cx="6591961" cy="1577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0200" y="5029199"/>
            <a:ext cx="864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 smtClean="0"/>
          </a:p>
          <a:p>
            <a:r>
              <a:rPr lang="en-US" dirty="0" err="1"/>
              <a:t>Papineni</a:t>
            </a:r>
            <a:r>
              <a:rPr lang="en-US" dirty="0"/>
              <a:t>, K., </a:t>
            </a:r>
            <a:r>
              <a:rPr lang="en-US" dirty="0" err="1"/>
              <a:t>Roukos</a:t>
            </a:r>
            <a:r>
              <a:rPr lang="en-US" dirty="0"/>
              <a:t>, S., Ward, T., Zhu, W.-J., 2002. Bleu: a method for automatic evaluation of machine translation. In: Proceedings of </a:t>
            </a:r>
            <a:r>
              <a:rPr lang="en-US" dirty="0" err="1"/>
              <a:t>ACL,Philadelphia</a:t>
            </a:r>
            <a:r>
              <a:rPr lang="en-US" dirty="0"/>
              <a:t>, PA, USA, pp. 311–318.</a:t>
            </a:r>
          </a:p>
        </p:txBody>
      </p:sp>
      <p:sp>
        <p:nvSpPr>
          <p:cNvPr id="6" name="Rectangle 5"/>
          <p:cNvSpPr/>
          <p:nvPr/>
        </p:nvSpPr>
        <p:spPr>
          <a:xfrm>
            <a:off x="5289504" y="4431108"/>
            <a:ext cx="1435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Usually N=4</a:t>
            </a:r>
          </a:p>
        </p:txBody>
      </p:sp>
    </p:spTree>
    <p:extLst>
      <p:ext uri="{BB962C8B-B14F-4D97-AF65-F5344CB8AC3E}">
        <p14:creationId xmlns:p14="http://schemas.microsoft.com/office/powerpoint/2010/main" val="73046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Corpora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2120"/>
            <a:ext cx="9144000" cy="3126651"/>
          </a:xfrm>
        </p:spPr>
      </p:pic>
      <p:grpSp>
        <p:nvGrpSpPr>
          <p:cNvPr id="10" name="Group 9"/>
          <p:cNvGrpSpPr/>
          <p:nvPr/>
        </p:nvGrpSpPr>
        <p:grpSpPr>
          <a:xfrm>
            <a:off x="1191260" y="5074918"/>
            <a:ext cx="6583680" cy="1200329"/>
            <a:chOff x="1191260" y="5074918"/>
            <a:chExt cx="6583680" cy="1200329"/>
          </a:xfrm>
        </p:grpSpPr>
        <p:sp>
          <p:nvSpPr>
            <p:cNvPr id="7" name="TextBox 6"/>
            <p:cNvSpPr txBox="1"/>
            <p:nvPr/>
          </p:nvSpPr>
          <p:spPr>
            <a:xfrm>
              <a:off x="1191260" y="5074918"/>
              <a:ext cx="65836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Language Pairs:</a:t>
              </a:r>
            </a:p>
            <a:p>
              <a:pPr algn="ctr"/>
              <a:r>
                <a:rPr lang="en-US" sz="2400" dirty="0" smtClean="0"/>
                <a:t>Spanish (</a:t>
              </a:r>
              <a:r>
                <a:rPr lang="en-US" sz="2400" dirty="0" err="1" smtClean="0"/>
                <a:t>es</a:t>
              </a:r>
              <a:r>
                <a:rPr lang="en-US" sz="2400" dirty="0" smtClean="0"/>
                <a:t>)                            English (en)</a:t>
              </a:r>
            </a:p>
            <a:p>
              <a:pPr algn="ctr"/>
              <a:r>
                <a:rPr lang="en-US" sz="2400" dirty="0" smtClean="0"/>
                <a:t>Spanish (</a:t>
              </a:r>
              <a:r>
                <a:rPr lang="en-US" sz="2400" dirty="0" err="1" smtClean="0"/>
                <a:t>es</a:t>
              </a:r>
              <a:r>
                <a:rPr lang="en-US" sz="2400" dirty="0" smtClean="0"/>
                <a:t>)                            Catalan (</a:t>
              </a:r>
              <a:r>
                <a:rPr lang="en-US" sz="2400" dirty="0" err="1" smtClean="0"/>
                <a:t>ca</a:t>
              </a:r>
              <a:r>
                <a:rPr lang="en-US" sz="2400" dirty="0" smtClean="0"/>
                <a:t>)</a:t>
              </a:r>
              <a:endParaRPr lang="en-US" sz="2400" dirty="0"/>
            </a:p>
          </p:txBody>
        </p:sp>
        <p:sp>
          <p:nvSpPr>
            <p:cNvPr id="8" name="Left-Right Arrow 7"/>
            <p:cNvSpPr/>
            <p:nvPr/>
          </p:nvSpPr>
          <p:spPr>
            <a:xfrm>
              <a:off x="3875024" y="5498006"/>
              <a:ext cx="1216152" cy="242316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Left-Right Arrow 8"/>
            <p:cNvSpPr/>
            <p:nvPr/>
          </p:nvSpPr>
          <p:spPr>
            <a:xfrm>
              <a:off x="3875024" y="5892722"/>
              <a:ext cx="1216152" cy="242316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44880" y="822960"/>
            <a:ext cx="72999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4 Corpora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Xerox – non-public source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Europarl</a:t>
            </a:r>
            <a:r>
              <a:rPr lang="en-US" dirty="0"/>
              <a:t> </a:t>
            </a:r>
            <a:r>
              <a:rPr lang="en-US" dirty="0" smtClean="0"/>
              <a:t>- popular multi lingual MT source </a:t>
            </a:r>
            <a:br>
              <a:rPr lang="en-US" dirty="0" smtClean="0"/>
            </a:br>
            <a:r>
              <a:rPr lang="en-US" dirty="0" smtClean="0"/>
              <a:t>		       used </a:t>
            </a:r>
            <a:r>
              <a:rPr lang="en-US" dirty="0"/>
              <a:t>for Out of Domain Training</a:t>
            </a:r>
          </a:p>
        </p:txBody>
      </p:sp>
    </p:spTree>
    <p:extLst>
      <p:ext uri="{BB962C8B-B14F-4D97-AF65-F5344CB8AC3E}">
        <p14:creationId xmlns:p14="http://schemas.microsoft.com/office/powerpoint/2010/main" val="331938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1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9501"/>
            <a:ext cx="8229600" cy="1374140"/>
          </a:xfrm>
        </p:spPr>
        <p:txBody>
          <a:bodyPr/>
          <a:lstStyle/>
          <a:p>
            <a:r>
              <a:rPr lang="en-US" dirty="0" smtClean="0"/>
              <a:t>EMEA (Health) </a:t>
            </a:r>
            <a:r>
              <a:rPr lang="en-US" dirty="0"/>
              <a:t>(fig. </a:t>
            </a:r>
            <a:r>
              <a:rPr lang="en-US" dirty="0" smtClean="0"/>
              <a:t>3)</a:t>
            </a:r>
          </a:p>
          <a:p>
            <a:pPr marL="457200" lvl="1" indent="0">
              <a:buNone/>
            </a:pPr>
            <a:r>
              <a:rPr lang="en-US" dirty="0" smtClean="0"/>
              <a:t>English -&gt; Spanish (reverse results same)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3" r="11582"/>
          <a:stretch/>
        </p:blipFill>
        <p:spPr bwMode="auto">
          <a:xfrm>
            <a:off x="784860" y="2218908"/>
            <a:ext cx="7574281" cy="415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494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9501"/>
            <a:ext cx="8229600" cy="13741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Xerox (Technical) (fig. 5)</a:t>
            </a:r>
          </a:p>
          <a:p>
            <a:pPr marL="457200" lvl="1" indent="0">
              <a:buNone/>
            </a:pPr>
            <a:r>
              <a:rPr lang="en-US" dirty="0" smtClean="0"/>
              <a:t>English -&gt; Spanish (reverse results similar, </a:t>
            </a:r>
            <a:br>
              <a:rPr lang="en-US" dirty="0" smtClean="0"/>
            </a:br>
            <a:r>
              <a:rPr lang="en-US" dirty="0" smtClean="0"/>
              <a:t>                                 slightly worse)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2" t="5774" r="5001"/>
          <a:stretch/>
        </p:blipFill>
        <p:spPr bwMode="auto">
          <a:xfrm>
            <a:off x="563880" y="2323502"/>
            <a:ext cx="8016240" cy="4109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245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9501"/>
            <a:ext cx="8229600" cy="13741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Xerox (Technical) (fig. 5)</a:t>
            </a:r>
          </a:p>
          <a:p>
            <a:pPr marL="457200" lvl="1" indent="0">
              <a:buNone/>
            </a:pPr>
            <a:r>
              <a:rPr lang="en-US" dirty="0"/>
              <a:t>English -&gt; Spanish (reverse results similar, </a:t>
            </a:r>
            <a:br>
              <a:rPr lang="en-US" dirty="0"/>
            </a:br>
            <a:r>
              <a:rPr lang="en-US" dirty="0"/>
              <a:t>                                 slightly worse)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2" t="5774" r="5001"/>
          <a:stretch/>
        </p:blipFill>
        <p:spPr bwMode="auto">
          <a:xfrm>
            <a:off x="563880" y="2323502"/>
            <a:ext cx="8016240" cy="4109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6385560" y="2665926"/>
            <a:ext cx="746760" cy="315575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85560" y="2296594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stat. significant</a:t>
            </a:r>
          </a:p>
        </p:txBody>
      </p:sp>
    </p:spTree>
    <p:extLst>
      <p:ext uri="{BB962C8B-B14F-4D97-AF65-F5344CB8AC3E}">
        <p14:creationId xmlns:p14="http://schemas.microsoft.com/office/powerpoint/2010/main" val="40897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Overview/Background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Methods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Results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Discussion/Conclusion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2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9501"/>
            <a:ext cx="8229600" cy="1374140"/>
          </a:xfrm>
        </p:spPr>
        <p:txBody>
          <a:bodyPr/>
          <a:lstStyle/>
          <a:p>
            <a:r>
              <a:rPr lang="en-US" dirty="0" smtClean="0"/>
              <a:t>I3media (News) (fig. 7)</a:t>
            </a:r>
          </a:p>
          <a:p>
            <a:pPr marL="457200" lvl="1" indent="0">
              <a:buNone/>
            </a:pPr>
            <a:r>
              <a:rPr lang="en-US" dirty="0" smtClean="0"/>
              <a:t>Spanish -&gt; Catalan (reverse results similar)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2155406"/>
            <a:ext cx="7833360" cy="418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50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Discussion and Conclusion</a:t>
            </a:r>
            <a:endParaRPr lang="en-US" sz="3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Discussion &amp; Conclusion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79501"/>
            <a:ext cx="8229600" cy="2237428"/>
          </a:xfrm>
        </p:spPr>
        <p:txBody>
          <a:bodyPr/>
          <a:lstStyle/>
          <a:p>
            <a:r>
              <a:rPr lang="en-US" dirty="0" smtClean="0"/>
              <a:t>Repetition Rate</a:t>
            </a:r>
          </a:p>
          <a:p>
            <a:pPr lvl="1"/>
            <a:r>
              <a:rPr lang="en-US" dirty="0" smtClean="0"/>
              <a:t>Measures </a:t>
            </a:r>
            <a:r>
              <a:rPr lang="en-US" dirty="0"/>
              <a:t>the degree of document-internal repetition for a given corpus</a:t>
            </a:r>
          </a:p>
          <a:p>
            <a:pPr lvl="1"/>
            <a:r>
              <a:rPr lang="en-US" dirty="0" smtClean="0"/>
              <a:t>Rate of non singleton n-grams in a given text</a:t>
            </a:r>
          </a:p>
          <a:p>
            <a:pPr lvl="1"/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42" y="3083464"/>
            <a:ext cx="7796460" cy="195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9757" y="5069616"/>
            <a:ext cx="70474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set of different n-grams contained in-domain corpus</a:t>
            </a:r>
            <a:r>
              <a:rPr lang="en-US" b="1" dirty="0" smtClean="0"/>
              <a:t> </a:t>
            </a:r>
            <a:r>
              <a:rPr lang="en-US" sz="2400" b="1" dirty="0">
                <a:latin typeface="High Tower Text" pitchFamily="18" charset="0"/>
              </a:rPr>
              <a:t>I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set of different n-grams occurring only once in </a:t>
            </a:r>
            <a:r>
              <a:rPr lang="en-US" sz="2400" b="1" dirty="0" smtClean="0">
                <a:latin typeface="High Tower Text" pitchFamily="18" charset="0"/>
              </a:rPr>
              <a:t>I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57" y="5384233"/>
            <a:ext cx="7239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8"/>
          <a:stretch/>
        </p:blipFill>
        <p:spPr bwMode="auto">
          <a:xfrm>
            <a:off x="400050" y="5727133"/>
            <a:ext cx="508732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96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Discussion &amp; Conclusion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Repetition Rate</a:t>
            </a:r>
          </a:p>
          <a:p>
            <a:pPr lvl="1"/>
            <a:r>
              <a:rPr lang="en-US" dirty="0" smtClean="0"/>
              <a:t>High Repetition = Active Learning success</a:t>
            </a:r>
          </a:p>
          <a:p>
            <a:pPr lvl="1"/>
            <a:r>
              <a:rPr lang="en-US" dirty="0" smtClean="0"/>
              <a:t>Low Repetition = more work for editor</a:t>
            </a:r>
          </a:p>
          <a:p>
            <a:pPr lvl="1"/>
            <a:r>
              <a:rPr lang="en-US" dirty="0" smtClean="0"/>
              <a:t>Baseline Online MT highly correlated to repetition rate</a:t>
            </a:r>
          </a:p>
          <a:p>
            <a:pPr lvl="1"/>
            <a:r>
              <a:rPr lang="en-US" dirty="0" smtClean="0"/>
              <a:t>Exception: i3media (news)</a:t>
            </a:r>
          </a:p>
          <a:p>
            <a:pPr lvl="2"/>
            <a:r>
              <a:rPr lang="en-US" dirty="0" smtClean="0"/>
              <a:t>High variability in sub-domains</a:t>
            </a:r>
          </a:p>
          <a:p>
            <a:pPr lvl="2"/>
            <a:r>
              <a:rPr lang="en-US" dirty="0" smtClean="0"/>
              <a:t>Small documents, each documents </a:t>
            </a:r>
            <a:r>
              <a:rPr lang="en-US" dirty="0" err="1" smtClean="0"/>
              <a:t>repr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95% docs &lt; 30 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4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Disparate subdomains in clinical notes</a:t>
            </a:r>
          </a:p>
          <a:p>
            <a:r>
              <a:rPr lang="en-US" dirty="0" smtClean="0"/>
              <a:t>Evaluation of repetition can assess whether Active Learning methods can work for multiple tasks</a:t>
            </a:r>
          </a:p>
          <a:p>
            <a:pPr lvl="1"/>
            <a:r>
              <a:rPr lang="en-US" dirty="0" smtClean="0"/>
              <a:t>Named Entity Recognition</a:t>
            </a:r>
          </a:p>
          <a:p>
            <a:pPr lvl="2"/>
            <a:r>
              <a:rPr lang="en-US" dirty="0" smtClean="0"/>
              <a:t>Most frequently occurring NE Pre-Annotation project</a:t>
            </a:r>
          </a:p>
          <a:p>
            <a:r>
              <a:rPr lang="en-US" dirty="0" smtClean="0"/>
              <a:t>SMT - phrase-based translation</a:t>
            </a:r>
          </a:p>
          <a:p>
            <a:pPr lvl="1"/>
            <a:r>
              <a:rPr lang="en-US" dirty="0" smtClean="0"/>
              <a:t>Phrase-based NE and </a:t>
            </a:r>
            <a:r>
              <a:rPr lang="en-US" dirty="0" err="1" smtClean="0"/>
              <a:t>Dx</a:t>
            </a:r>
            <a:r>
              <a:rPr lang="en-US" dirty="0" smtClean="0"/>
              <a:t> prevalent in clinical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4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/ Background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6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Overview / Background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for high quality translation for variety of corpora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Manual translation </a:t>
            </a:r>
            <a:r>
              <a:rPr lang="en-US" dirty="0" smtClean="0"/>
              <a:t>expensive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Machine Translation is not perfect</a:t>
            </a:r>
            <a:endParaRPr lang="en-US" dirty="0" smtClean="0"/>
          </a:p>
          <a:p>
            <a:r>
              <a:rPr lang="en-US" dirty="0" smtClean="0"/>
              <a:t>Specialized corpora pose problems due to lack of training data in reliable </a:t>
            </a:r>
            <a:r>
              <a:rPr lang="en-US" dirty="0"/>
              <a:t>Machine Translation </a:t>
            </a:r>
            <a:r>
              <a:rPr lang="en-US" dirty="0" smtClean="0"/>
              <a:t>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3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/>
              <a:t>Overview /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Popular solutions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W/O Resources</a:t>
            </a:r>
          </a:p>
          <a:p>
            <a:pPr lvl="2"/>
            <a:r>
              <a:rPr lang="en-US" dirty="0" smtClean="0"/>
              <a:t>Manual translation</a:t>
            </a:r>
          </a:p>
          <a:p>
            <a:pPr lvl="1"/>
            <a:r>
              <a:rPr lang="en-US" dirty="0" smtClean="0"/>
              <a:t>WEB</a:t>
            </a:r>
          </a:p>
          <a:p>
            <a:pPr lvl="2"/>
            <a:r>
              <a:rPr lang="en-US" dirty="0" smtClean="0"/>
              <a:t>Web-based translation app., </a:t>
            </a:r>
            <a:r>
              <a:rPr lang="en-US" dirty="0" smtClean="0">
                <a:solidFill>
                  <a:srgbClr val="FF0000"/>
                </a:solidFill>
              </a:rPr>
              <a:t>with post-editing</a:t>
            </a:r>
          </a:p>
          <a:p>
            <a:pPr lvl="1"/>
            <a:r>
              <a:rPr lang="en-US" dirty="0" smtClean="0"/>
              <a:t>RBMT</a:t>
            </a:r>
          </a:p>
          <a:p>
            <a:pPr lvl="2"/>
            <a:r>
              <a:rPr lang="en-US" dirty="0" smtClean="0"/>
              <a:t>Rule Based Machine Translation, </a:t>
            </a:r>
            <a:r>
              <a:rPr lang="en-US" dirty="0" smtClean="0">
                <a:solidFill>
                  <a:srgbClr val="FF0000"/>
                </a:solidFill>
              </a:rPr>
              <a:t>with post-editing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SMT</a:t>
            </a:r>
          </a:p>
          <a:p>
            <a:pPr lvl="2"/>
            <a:r>
              <a:rPr lang="en-US" dirty="0" smtClean="0"/>
              <a:t>Statistical Machine Translation, </a:t>
            </a:r>
            <a:r>
              <a:rPr lang="en-US" dirty="0">
                <a:solidFill>
                  <a:srgbClr val="FF0000"/>
                </a:solidFill>
              </a:rPr>
              <a:t>with post-editing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45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&amp; Study Design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05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Scenario</a:t>
            </a:r>
          </a:p>
          <a:p>
            <a:pPr lvl="1"/>
            <a:r>
              <a:rPr lang="en-US" dirty="0" smtClean="0"/>
              <a:t>Comparing the popular solutions with an </a:t>
            </a:r>
            <a:r>
              <a:rPr lang="en-US" b="1" dirty="0" smtClean="0"/>
              <a:t>a</a:t>
            </a:r>
            <a:r>
              <a:rPr lang="en-US" dirty="0" smtClean="0"/>
              <a:t>utomatic </a:t>
            </a:r>
            <a:r>
              <a:rPr lang="en-US" b="1" dirty="0" smtClean="0"/>
              <a:t>p</a:t>
            </a:r>
            <a:r>
              <a:rPr lang="en-US" dirty="0" smtClean="0"/>
              <a:t>ost-</a:t>
            </a:r>
            <a:r>
              <a:rPr lang="en-US" b="1" dirty="0" smtClean="0"/>
              <a:t>e</a:t>
            </a:r>
            <a:r>
              <a:rPr lang="en-US" dirty="0" smtClean="0"/>
              <a:t>diting module (APE)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Domain Adaptation as an APE problem</a:t>
            </a:r>
          </a:p>
          <a:p>
            <a:pPr lvl="1"/>
            <a:r>
              <a:rPr lang="en-US" dirty="0" smtClean="0"/>
              <a:t>Typical APE</a:t>
            </a:r>
          </a:p>
          <a:p>
            <a:pPr lvl="2"/>
            <a:r>
              <a:rPr lang="en-US" dirty="0" smtClean="0"/>
              <a:t>Translation System employed</a:t>
            </a:r>
          </a:p>
          <a:p>
            <a:pPr lvl="2"/>
            <a:r>
              <a:rPr lang="en-US" dirty="0" smtClean="0"/>
              <a:t>Statistical APE processes system output</a:t>
            </a:r>
          </a:p>
          <a:p>
            <a:pPr lvl="1"/>
            <a:r>
              <a:rPr lang="en-US" dirty="0" smtClean="0"/>
              <a:t>Results calculated in BLEU score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909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 Methods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" y="1333595"/>
            <a:ext cx="8229600" cy="4142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85950" y="5845159"/>
            <a:ext cx="534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Typical setup of MT with APE system (Fig.1)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56"/>
            <a:ext cx="7327900" cy="705376"/>
          </a:xfrm>
        </p:spPr>
        <p:txBody>
          <a:bodyPr/>
          <a:lstStyle/>
          <a:p>
            <a:pPr algn="ctr"/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APE is set up in an </a:t>
            </a:r>
            <a:r>
              <a:rPr lang="en-US" i="1" dirty="0" smtClean="0"/>
              <a:t>online learning </a:t>
            </a:r>
            <a:r>
              <a:rPr lang="en-US" dirty="0" smtClean="0"/>
              <a:t>framework</a:t>
            </a:r>
          </a:p>
          <a:p>
            <a:pPr lvl="1"/>
            <a:r>
              <a:rPr lang="en-US" dirty="0" smtClean="0"/>
              <a:t>Base translation system employed</a:t>
            </a:r>
          </a:p>
          <a:p>
            <a:pPr lvl="1"/>
            <a:r>
              <a:rPr lang="en-US" dirty="0" smtClean="0"/>
              <a:t>User validates/corrects sampled translations</a:t>
            </a:r>
          </a:p>
          <a:p>
            <a:pPr lvl="1"/>
            <a:r>
              <a:rPr lang="en-US" dirty="0" smtClean="0"/>
              <a:t>User validated output is included in retraining the models for translation system</a:t>
            </a:r>
          </a:p>
          <a:p>
            <a:pPr lvl="2"/>
            <a:r>
              <a:rPr lang="en-US" dirty="0" smtClean="0"/>
              <a:t>Updated models apply to successive sentences</a:t>
            </a:r>
          </a:p>
        </p:txBody>
      </p:sp>
    </p:spTree>
    <p:extLst>
      <p:ext uri="{BB962C8B-B14F-4D97-AF65-F5344CB8AC3E}">
        <p14:creationId xmlns:p14="http://schemas.microsoft.com/office/powerpoint/2010/main" val="213916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ubleBand_DarkBlue_basic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DoubleBand_DarkBlue_basicTemplate</Template>
  <TotalTime>444</TotalTime>
  <Words>839</Words>
  <Application>Microsoft Office PowerPoint</Application>
  <PresentationFormat>On-screen Show (4:3)</PresentationFormat>
  <Paragraphs>145</Paragraphs>
  <Slides>24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DoubleBand_DarkBlue_basicTemplate</vt:lpstr>
      <vt:lpstr>Review: Translating without in-domain corpus: Machine translation post-editing with online learning techniques</vt:lpstr>
      <vt:lpstr>Outline</vt:lpstr>
      <vt:lpstr>Overview / Background</vt:lpstr>
      <vt:lpstr>Overview / Background</vt:lpstr>
      <vt:lpstr>Overview / Background</vt:lpstr>
      <vt:lpstr>Methods &amp; Study Design</vt:lpstr>
      <vt:lpstr> Scenario</vt:lpstr>
      <vt:lpstr> Methods</vt:lpstr>
      <vt:lpstr> Methods</vt:lpstr>
      <vt:lpstr> Methods</vt:lpstr>
      <vt:lpstr>Study Design</vt:lpstr>
      <vt:lpstr>Study Design</vt:lpstr>
      <vt:lpstr>Study Design</vt:lpstr>
      <vt:lpstr> Evaluation Metrics</vt:lpstr>
      <vt:lpstr>Corpora</vt:lpstr>
      <vt:lpstr>Results</vt:lpstr>
      <vt:lpstr>Results</vt:lpstr>
      <vt:lpstr>Results</vt:lpstr>
      <vt:lpstr>Results</vt:lpstr>
      <vt:lpstr>Results</vt:lpstr>
      <vt:lpstr>Discussion and Conclusion</vt:lpstr>
      <vt:lpstr>Discussion &amp; Conclusion</vt:lpstr>
      <vt:lpstr>Discussion &amp; Conclusion</vt:lpstr>
      <vt:lpstr>Application</vt:lpstr>
    </vt:vector>
  </TitlesOfParts>
  <Company>CCHMC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Translating without in-domain corpus: Machine translation post-editing with online learning techniques</dc:title>
  <dc:creator>TL</dc:creator>
  <cp:lastModifiedBy>TL</cp:lastModifiedBy>
  <cp:revision>27</cp:revision>
  <dcterms:created xsi:type="dcterms:W3CDTF">2015-01-08T16:08:12Z</dcterms:created>
  <dcterms:modified xsi:type="dcterms:W3CDTF">2015-01-09T18:15:18Z</dcterms:modified>
</cp:coreProperties>
</file>