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17" r:id="rId1"/>
  </p:sldMasterIdLst>
  <p:notesMasterIdLst>
    <p:notesMasterId r:id="rId13"/>
  </p:notesMasterIdLst>
  <p:sldIdLst>
    <p:sldId id="256" r:id="rId2"/>
    <p:sldId id="259" r:id="rId3"/>
    <p:sldId id="260" r:id="rId4"/>
    <p:sldId id="266" r:id="rId5"/>
    <p:sldId id="258" r:id="rId6"/>
    <p:sldId id="261" r:id="rId7"/>
    <p:sldId id="262" r:id="rId8"/>
    <p:sldId id="264" r:id="rId9"/>
    <p:sldId id="265" r:id="rId10"/>
    <p:sldId id="263" r:id="rId11"/>
    <p:sldId id="257" r:id="rId12"/>
  </p:sldIdLst>
  <p:sldSz cx="9144000" cy="6858000" type="screen4x3"/>
  <p:notesSz cx="7772400" cy="10058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397" autoAdjust="0"/>
  </p:normalViewPr>
  <p:slideViewPr>
    <p:cSldViewPr>
      <p:cViewPr>
        <p:scale>
          <a:sx n="100" d="100"/>
          <a:sy n="100" d="100"/>
        </p:scale>
        <p:origin x="-108" y="55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303D2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303D2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303D2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303D22"/>
                </a:solidFill>
              </a:defRPr>
            </a:lvl1pPr>
          </a:lstStyle>
          <a:p>
            <a:pPr>
              <a:defRPr/>
            </a:pPr>
            <a:fld id="{E56BEF7C-02F9-4C44-9A7A-9F3A0AD27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46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FBA8EF2-B7D8-43F2-97EF-5946BE0A65A1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1</a:t>
            </a:fld>
            <a:endParaRPr lang="en-US" altLang="en-US" smtClean="0">
              <a:solidFill>
                <a:srgbClr val="303D22"/>
              </a:solidFill>
            </a:endParaRPr>
          </a:p>
        </p:txBody>
      </p:sp>
      <p:sp>
        <p:nvSpPr>
          <p:cNvPr id="153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Phi mostly corresponded to HIPAA category, annotated 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1451949-4625-40A5-BB5C-14C6A1492D44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3</a:t>
            </a:fld>
            <a:endParaRPr lang="en-US" altLang="en-US" smtClean="0">
              <a:solidFill>
                <a:srgbClr val="303D22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Phi mostly corresponded to HIPAA category, annotated 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3DD406D-1A3B-4221-A368-4A7A55BA62E9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4</a:t>
            </a:fld>
            <a:endParaRPr lang="en-US" altLang="en-US" smtClean="0">
              <a:solidFill>
                <a:srgbClr val="303D22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4C2524F-048D-493D-B76E-FCE9F77E0E74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5</a:t>
            </a:fld>
            <a:endParaRPr lang="en-US" altLang="en-US" smtClean="0">
              <a:solidFill>
                <a:srgbClr val="303D22"/>
              </a:solidFill>
            </a:endParaRPr>
          </a:p>
        </p:txBody>
      </p:sp>
      <p:sp>
        <p:nvSpPr>
          <p:cNvPr id="184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Text Box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6650" cy="4111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 smtClean="0">
              <a:latin typeface="Arial" charset="0"/>
              <a:ea typeface="IPAMincho" charset="0"/>
              <a:cs typeface="IPAMincho" charset="0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900" smtClean="0">
              <a:latin typeface="Arial" charset="0"/>
              <a:ea typeface="IPAMincho" charset="0"/>
              <a:cs typeface="IPAMincho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Entity matches beginning and end exactly, as well as tag name and type attrib, token based matches tags name and type, per token basis eval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33ACF6D-A012-42C3-BF6D-B8101F874BAB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6</a:t>
            </a:fld>
            <a:endParaRPr lang="en-US" altLang="en-US" smtClean="0">
              <a:solidFill>
                <a:srgbClr val="303D22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Context: lemma, pos, chunk of nearby tokens</a:t>
            </a:r>
          </a:p>
          <a:p>
            <a:r>
              <a:rPr lang="en-US" altLang="en-US" smtClean="0"/>
              <a:t>Orthography: Cap, Punct, Regex for Dates, usernames</a:t>
            </a:r>
          </a:p>
          <a:p>
            <a:r>
              <a:rPr lang="en-US" altLang="en-US" smtClean="0"/>
              <a:t>Sentence: position in sentence, section headers</a:t>
            </a:r>
          </a:p>
          <a:p>
            <a:r>
              <a:rPr lang="en-US" altLang="en-US" smtClean="0"/>
              <a:t>Lexicons – us names, title clues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D626CE3-84CB-4816-B463-5DFA3D370C04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8</a:t>
            </a:fld>
            <a:endParaRPr lang="en-US" altLang="en-US" smtClean="0">
              <a:solidFill>
                <a:srgbClr val="303D22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 stat sig with harbin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68C50BA-E092-44DE-B53B-9EE98034A92B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9</a:t>
            </a:fld>
            <a:endParaRPr lang="en-US" altLang="en-US" smtClean="0">
              <a:solidFill>
                <a:srgbClr val="303D22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Not stat sig with Harbin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8532628-C7BC-4A2D-919F-B66E3AB07AF2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10</a:t>
            </a:fld>
            <a:endParaRPr lang="en-US" altLang="en-US" smtClean="0">
              <a:solidFill>
                <a:srgbClr val="303D22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5900E90-A95C-4DA6-886A-E992FCB28405}" type="slidenum">
              <a:rPr lang="en-US" altLang="en-US" smtClean="0">
                <a:solidFill>
                  <a:srgbClr val="303D22"/>
                </a:solidFill>
              </a:rPr>
              <a:pPr eaLnBrk="1" hangingPunct="1"/>
              <a:t>11</a:t>
            </a:fld>
            <a:endParaRPr lang="en-US" altLang="en-US" smtClean="0">
              <a:solidFill>
                <a:srgbClr val="303D22"/>
              </a:solidFill>
            </a:endParaRPr>
          </a:p>
        </p:txBody>
      </p:sp>
      <p:sp>
        <p:nvSpPr>
          <p:cNvPr id="2355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Text Box 2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16650" cy="8239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7938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900" smtClean="0">
                <a:latin typeface="Arial" charset="0"/>
                <a:ea typeface="IPAMincho" charset="0"/>
                <a:cs typeface="IPAMincho" charset="0"/>
              </a:rPr>
              <a:t>Micro-averaged entity-based micro-averaged F1 measures by category: i2b2-PHI categories.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 smtClean="0">
              <a:latin typeface="Arial" charset="0"/>
              <a:ea typeface="IPAMincho" charset="0"/>
              <a:cs typeface="IPAMincho" charset="0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 smtClean="0">
              <a:latin typeface="Arial" charset="0"/>
              <a:ea typeface="IPAMincho" charset="0"/>
              <a:cs typeface="IPAMincho" charset="0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900" smtClean="0">
              <a:latin typeface="Arial" charset="0"/>
              <a:ea typeface="IPAMincho" charset="0"/>
              <a:cs typeface="IPAMincho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91B90-4304-4E36-8A2A-66FE86346CF8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225" y="236538"/>
            <a:ext cx="785813" cy="365125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C683EA39-40F4-4621-8DCD-9533B60CB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3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FF3C5-5D70-4AD9-96EA-872034C41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77BCB-8F19-44F4-A3A5-2E9E6D000EF3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28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4525D-C9FC-4392-9325-A3AB9EEE1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265C5-95CD-4508-97A5-2D5B24DBBF5B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1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/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698EE-616D-4032-ADA7-520E836FA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B8A-6220-4AA0-A4BA-E23C3E775C20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/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B4929-5E40-498B-92AF-8F11C3C0E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E72EF-697F-41C8-9AC3-203F94DD8F7C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5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C486C-DB79-45BC-96BE-59A38EDCC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59EC1-9820-44F5-B2DB-728F30A389A3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07BAB-BADA-4714-BA87-8CDC8B6C9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38958-E309-47FF-B9CB-A457F6D23769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1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127B3-FA19-4CC2-B2B8-7E7FCC17D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50CB9-EDC3-4A6C-8C6D-97F7496738C6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3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3D987-905F-4960-A77A-293C86D8C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3766D-FE7C-448B-9B40-91947FD7D6D9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C6887-9F23-41DA-A894-504CEA5DA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3A473-F3C8-49D3-B206-90EBBB1A90A4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8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B9F93-445D-4A92-BB43-F16F79FE0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6349-DD21-468C-A37F-927E26B6F481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9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103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19200" y="838200"/>
            <a:ext cx="7467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fld id="{2A61AFD0-C21D-4E6C-9FDF-8911E55FC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563" y="4821238"/>
            <a:ext cx="262572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063AA17-5C98-4CD3-A4AE-D0BB52893C4D}" type="datetimeFigureOut">
              <a:rPr lang="en-US"/>
              <a:pPr>
                <a:defRPr/>
              </a:pPr>
              <a:t>10/7/2015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˃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+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350838" y="4724400"/>
            <a:ext cx="86407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Aft>
                <a:spcPts val="3188"/>
              </a:spcAft>
            </a:pPr>
            <a:r>
              <a:rPr lang="en-US" altLang="en-US" i="1">
                <a:solidFill>
                  <a:schemeClr val="tx1"/>
                </a:solidFill>
              </a:rPr>
              <a:t>Amber Stubbs, Christopher Kotfila, Ozlem Uzuner</a:t>
            </a:r>
            <a:r>
              <a:rPr lang="en-US" altLang="en-US">
                <a:solidFill>
                  <a:schemeClr val="tx1"/>
                </a:solidFill>
              </a:rPr>
              <a:t> 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 sz="1600" i="1">
                <a:solidFill>
                  <a:schemeClr val="tx1"/>
                </a:solidFill>
              </a:rPr>
              <a:t>Journal of Biomedical Informatics</a:t>
            </a:r>
            <a:r>
              <a:rPr lang="en-US" altLang="en-US" sz="1600">
                <a:solidFill>
                  <a:schemeClr val="tx1"/>
                </a:solidFill>
              </a:rPr>
              <a:t> </a:t>
            </a:r>
            <a:br>
              <a:rPr lang="en-US" altLang="en-US" sz="1600">
                <a:solidFill>
                  <a:schemeClr val="tx1"/>
                </a:solidFill>
              </a:rPr>
            </a:br>
            <a:r>
              <a:rPr lang="en-US" altLang="en-US" sz="1100">
                <a:solidFill>
                  <a:schemeClr val="tx1"/>
                </a:solidFill>
              </a:rPr>
              <a:t>DOI: 10.1016/j.jbi.2015.06.007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3229" y="1267485"/>
            <a:ext cx="7235981" cy="246631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i="1" dirty="0">
                <a:solidFill>
                  <a:schemeClr val="tx1"/>
                </a:solidFill>
                <a:effectLst/>
                <a:latin typeface="+mn-lt"/>
              </a:rPr>
              <a:t>Automated systems for the de-identification of longitudinal clinical narratives: Overview of 2014 i2b2/</a:t>
            </a:r>
            <a:r>
              <a:rPr lang="en-US" sz="2000" i="1" dirty="0" err="1">
                <a:solidFill>
                  <a:schemeClr val="tx1"/>
                </a:solidFill>
                <a:effectLst/>
                <a:latin typeface="+mn-lt"/>
              </a:rPr>
              <a:t>UTHealth</a:t>
            </a:r>
            <a:r>
              <a:rPr lang="en-US" sz="2000" i="1" dirty="0">
                <a:solidFill>
                  <a:schemeClr val="tx1"/>
                </a:solidFill>
                <a:effectLst/>
                <a:latin typeface="+mn-lt"/>
              </a:rPr>
              <a:t> shared task Track 1</a:t>
            </a:r>
            <a:endParaRPr lang="en-US" sz="2000" dirty="0">
              <a:effectLst/>
              <a:latin typeface="+mn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Top 3 Systems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Manchester (UK) (Micro F 0.907)</a:t>
            </a:r>
          </a:p>
          <a:p>
            <a:pPr lvl="1" eaLnBrk="1" hangingPunct="1"/>
            <a:r>
              <a:rPr lang="en-US" altLang="en-US" smtClean="0"/>
              <a:t>cTAKES + GATE</a:t>
            </a:r>
          </a:p>
          <a:p>
            <a:pPr lvl="2" eaLnBrk="1" hangingPunct="1"/>
            <a:r>
              <a:rPr lang="en-US" altLang="en-US" smtClean="0"/>
              <a:t>Tok, sentence, pos, chunk</a:t>
            </a:r>
          </a:p>
          <a:p>
            <a:pPr lvl="1" eaLnBrk="1" hangingPunct="1"/>
            <a:r>
              <a:rPr lang="en-US" altLang="en-US" smtClean="0"/>
              <a:t>Knowledge driven system</a:t>
            </a:r>
          </a:p>
          <a:p>
            <a:pPr lvl="2" eaLnBrk="1" hangingPunct="1"/>
            <a:r>
              <a:rPr lang="en-US" altLang="en-US" smtClean="0"/>
              <a:t>Dictionaries with small set of rules (orthog, pattern, neg, lex, context features)</a:t>
            </a:r>
          </a:p>
          <a:p>
            <a:pPr lvl="1" eaLnBrk="1" hangingPunct="1"/>
            <a:r>
              <a:rPr lang="en-US" altLang="en-US" smtClean="0"/>
              <a:t>CRF model for each category (city, date, hosp, org, profess, pat)</a:t>
            </a:r>
          </a:p>
          <a:p>
            <a:pPr lvl="2" eaLnBrk="1" hangingPunct="1"/>
            <a:r>
              <a:rPr lang="en-US" altLang="en-US" smtClean="0"/>
              <a:t>Lexical, orthog, semantic (dict match related), positional,</a:t>
            </a:r>
          </a:p>
          <a:p>
            <a:pPr lvl="1" eaLnBrk="1" hangingPunct="1"/>
            <a:r>
              <a:rPr lang="en-US" altLang="en-US" smtClean="0"/>
              <a:t>2 Pass approach for PT, DR, Hosp, City, MRN, ID Num</a:t>
            </a:r>
          </a:p>
          <a:p>
            <a:pPr lvl="2" eaLnBrk="1" hangingPunct="1"/>
            <a:r>
              <a:rPr lang="en-US" altLang="en-US" smtClean="0"/>
              <a:t>Extracted initial @ pt-level &gt; pt dictionary, </a:t>
            </a:r>
          </a:p>
          <a:p>
            <a:pPr lvl="2" eaLnBrk="1" hangingPunct="1"/>
            <a:r>
              <a:rPr lang="en-US" altLang="en-US" smtClean="0"/>
              <a:t>2</a:t>
            </a:r>
            <a:r>
              <a:rPr lang="en-US" altLang="en-US" baseline="30000" smtClean="0"/>
              <a:t>nd</a:t>
            </a:r>
            <a:r>
              <a:rPr lang="en-US" altLang="en-US" smtClean="0"/>
              <a:t> pass dictionary match for all entities missed for that patient</a:t>
            </a:r>
          </a:p>
          <a:p>
            <a:pPr lvl="1" eaLnBrk="1" hangingPunct="1"/>
            <a:r>
              <a:rPr lang="en-US" altLang="en-US" smtClean="0"/>
              <a:t>Merge outputs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4233863" y="79375"/>
            <a:ext cx="677862" cy="306388"/>
          </a:xfrm>
          <a:custGeom>
            <a:avLst/>
            <a:gdLst>
              <a:gd name="T0" fmla="*/ 21273004 w 21600"/>
              <a:gd name="T1" fmla="*/ 2173000 h 21600"/>
              <a:gd name="T2" fmla="*/ 10636502 w 21600"/>
              <a:gd name="T3" fmla="*/ 4346000 h 21600"/>
              <a:gd name="T4" fmla="*/ 0 w 21600"/>
              <a:gd name="T5" fmla="*/ 2173000 h 21600"/>
              <a:gd name="T6" fmla="*/ 10636502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Fig. 1 </a:t>
            </a:r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533400"/>
            <a:ext cx="8018462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smtClean="0"/>
              <a:t>Entity Performance</a:t>
            </a:r>
            <a:endParaRPr lang="en-US" sz="6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7239000" cy="5478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tx1"/>
                </a:solidFill>
              </a:rPr>
              <a:t>3 previous tools</a:t>
            </a:r>
          </a:p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- Tested on 2006 i2b2 Data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MIST (</a:t>
            </a:r>
            <a:r>
              <a:rPr lang="en-US" sz="1800" dirty="0" err="1">
                <a:solidFill>
                  <a:schemeClr val="tx1"/>
                </a:solidFill>
              </a:rPr>
              <a:t>Mitre</a:t>
            </a:r>
            <a:r>
              <a:rPr lang="en-US" sz="1800" dirty="0">
                <a:solidFill>
                  <a:schemeClr val="tx1"/>
                </a:solidFill>
              </a:rPr>
              <a:t>)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Identify PHI using Carafe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(CRF model trained for text processing)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0.978 P, 0.951 R, 0.965 F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/>
                </a:solidFill>
              </a:rPr>
              <a:t>BoB</a:t>
            </a:r>
            <a:r>
              <a:rPr lang="en-US" sz="1800" dirty="0">
                <a:solidFill>
                  <a:schemeClr val="tx1"/>
                </a:solidFill>
              </a:rPr>
              <a:t> (Best of Breed VA)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Using Apache UIMA/</a:t>
            </a:r>
            <a:r>
              <a:rPr lang="en-US" sz="1800" dirty="0" err="1">
                <a:solidFill>
                  <a:schemeClr val="tx1"/>
                </a:solidFill>
              </a:rPr>
              <a:t>cTAKES</a:t>
            </a:r>
            <a:endParaRPr lang="en-US" sz="1800" dirty="0">
              <a:solidFill>
                <a:schemeClr val="tx1"/>
              </a:solidFill>
            </a:endParaRP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1</a:t>
            </a:r>
            <a:r>
              <a:rPr lang="en-US" sz="1800" baseline="30000" dirty="0">
                <a:solidFill>
                  <a:schemeClr val="tx1"/>
                </a:solidFill>
              </a:rPr>
              <a:t>st</a:t>
            </a:r>
            <a:r>
              <a:rPr lang="en-US" sz="1800" dirty="0">
                <a:solidFill>
                  <a:schemeClr val="tx1"/>
                </a:solidFill>
              </a:rPr>
              <a:t> Rules and CRF model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2</a:t>
            </a:r>
            <a:r>
              <a:rPr lang="en-US" sz="1800" baseline="30000" dirty="0">
                <a:solidFill>
                  <a:schemeClr val="tx1"/>
                </a:solidFill>
              </a:rPr>
              <a:t>nd</a:t>
            </a:r>
            <a:r>
              <a:rPr lang="en-US" sz="1800" dirty="0">
                <a:solidFill>
                  <a:schemeClr val="tx1"/>
                </a:solidFill>
              </a:rPr>
              <a:t> SVM filtering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0.846 P, 0.965 R, 0.902 F</a:t>
            </a:r>
          </a:p>
          <a:p>
            <a:pPr marL="1028700" lvl="1">
              <a:buFont typeface="Arial" pitchFamily="34" charset="0"/>
              <a:buChar char="•"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In-House, CCHMC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Preprocessing (tree tagger POS)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CRF models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Post processing rules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(email, </a:t>
            </a:r>
            <a:r>
              <a:rPr lang="en-US" sz="1800" dirty="0" err="1">
                <a:solidFill>
                  <a:schemeClr val="tx1"/>
                </a:solidFill>
              </a:rPr>
              <a:t>ssn</a:t>
            </a:r>
            <a:r>
              <a:rPr lang="en-US" sz="1800" dirty="0">
                <a:solidFill>
                  <a:schemeClr val="tx1"/>
                </a:solidFill>
              </a:rPr>
              <a:t>, lexicon, recognized names)</a:t>
            </a:r>
          </a:p>
          <a:p>
            <a:pPr marL="1028700" lvl="1"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</a:rPr>
              <a:t>0.968 P, 0.934 R, 0.951 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Data &amp; PHI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467600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1304 Medical Notes for 296 Diabetic Patients</a:t>
            </a:r>
          </a:p>
          <a:p>
            <a:pPr lvl="1" eaLnBrk="1" hangingPunct="1"/>
            <a:r>
              <a:rPr lang="en-US" altLang="en-US" smtClean="0"/>
              <a:t>Partners Healthcare</a:t>
            </a:r>
          </a:p>
          <a:p>
            <a:pPr lvl="1" eaLnBrk="1" hangingPunct="1"/>
            <a:r>
              <a:rPr lang="en-US" altLang="en-US" smtClean="0"/>
              <a:t>PHI removed and replaced with surrogates</a:t>
            </a:r>
          </a:p>
          <a:p>
            <a:pPr eaLnBrk="1" hangingPunct="1"/>
            <a:r>
              <a:rPr lang="en-US" altLang="en-US" smtClean="0"/>
              <a:t>PHI Categories: Type (phi)</a:t>
            </a:r>
          </a:p>
          <a:p>
            <a:pPr lvl="1" eaLnBrk="1" hangingPunct="1"/>
            <a:r>
              <a:rPr lang="en-US" altLang="en-US" smtClean="0"/>
              <a:t>Name (patient, doctor, username)</a:t>
            </a:r>
          </a:p>
          <a:p>
            <a:pPr lvl="1" eaLnBrk="1" hangingPunct="1"/>
            <a:r>
              <a:rPr lang="en-US" altLang="en-US" smtClean="0"/>
              <a:t>Profession</a:t>
            </a:r>
          </a:p>
          <a:p>
            <a:pPr lvl="1" eaLnBrk="1" hangingPunct="1"/>
            <a:r>
              <a:rPr lang="en-US" altLang="en-US" smtClean="0"/>
              <a:t>Location (room, department, hospital, org, street, city, state, country, zip, other)</a:t>
            </a:r>
          </a:p>
          <a:p>
            <a:pPr lvl="1" eaLnBrk="1" hangingPunct="1"/>
            <a:r>
              <a:rPr lang="en-US" altLang="en-US" smtClean="0"/>
              <a:t>Age</a:t>
            </a:r>
          </a:p>
          <a:p>
            <a:pPr lvl="1" eaLnBrk="1" hangingPunct="1"/>
            <a:r>
              <a:rPr lang="en-US" altLang="en-US" smtClean="0"/>
              <a:t>Date</a:t>
            </a:r>
          </a:p>
          <a:p>
            <a:pPr lvl="1" eaLnBrk="1" hangingPunct="1"/>
            <a:r>
              <a:rPr lang="en-US" altLang="en-US" smtClean="0"/>
              <a:t>Contact (phone, fax, email, url, ipaddress)</a:t>
            </a:r>
          </a:p>
          <a:p>
            <a:pPr lvl="1" eaLnBrk="1" hangingPunct="1"/>
            <a:r>
              <a:rPr lang="en-US" altLang="en-US" smtClean="0"/>
              <a:t>IDs (SSN, MRN, Health Plan, Acct Num, DL, Veh ID, Device ID, Biometr)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HIPAA PHI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7467600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HIPAA PHI Categories: Type (phi)</a:t>
            </a:r>
          </a:p>
          <a:p>
            <a:pPr lvl="1" eaLnBrk="1" hangingPunct="1"/>
            <a:r>
              <a:rPr lang="en-US" altLang="en-US" b="1" smtClean="0"/>
              <a:t>Name</a:t>
            </a:r>
            <a:r>
              <a:rPr lang="en-US" altLang="en-US" smtClean="0"/>
              <a:t> (patient, doctor, username)</a:t>
            </a:r>
          </a:p>
          <a:p>
            <a:pPr lvl="1" eaLnBrk="1" hangingPunct="1"/>
            <a:r>
              <a:rPr lang="en-US" altLang="en-US" smtClean="0"/>
              <a:t>Profession</a:t>
            </a:r>
          </a:p>
          <a:p>
            <a:pPr lvl="1" eaLnBrk="1" hangingPunct="1"/>
            <a:r>
              <a:rPr lang="en-US" altLang="en-US" b="1" smtClean="0"/>
              <a:t>Location</a:t>
            </a:r>
            <a:r>
              <a:rPr lang="en-US" altLang="en-US" smtClean="0"/>
              <a:t> (room, department, hospital, </a:t>
            </a:r>
            <a:r>
              <a:rPr lang="en-US" altLang="en-US" b="1" smtClean="0"/>
              <a:t>org</a:t>
            </a:r>
            <a:r>
              <a:rPr lang="en-US" altLang="en-US" smtClean="0"/>
              <a:t>, </a:t>
            </a:r>
            <a:r>
              <a:rPr lang="en-US" altLang="en-US" b="1" smtClean="0"/>
              <a:t>street</a:t>
            </a:r>
            <a:r>
              <a:rPr lang="en-US" altLang="en-US" smtClean="0"/>
              <a:t>, </a:t>
            </a:r>
            <a:r>
              <a:rPr lang="en-US" altLang="en-US" b="1" smtClean="0"/>
              <a:t>city</a:t>
            </a:r>
            <a:r>
              <a:rPr lang="en-US" altLang="en-US" smtClean="0"/>
              <a:t>, state, country, </a:t>
            </a:r>
            <a:r>
              <a:rPr lang="en-US" altLang="en-US" b="1" smtClean="0"/>
              <a:t>zip</a:t>
            </a:r>
            <a:r>
              <a:rPr lang="en-US" altLang="en-US" smtClean="0"/>
              <a:t>, other)</a:t>
            </a:r>
          </a:p>
          <a:p>
            <a:pPr lvl="1" eaLnBrk="1" hangingPunct="1"/>
            <a:r>
              <a:rPr lang="en-US" altLang="en-US" b="1" smtClean="0"/>
              <a:t>Age</a:t>
            </a:r>
          </a:p>
          <a:p>
            <a:pPr lvl="1" eaLnBrk="1" hangingPunct="1"/>
            <a:r>
              <a:rPr lang="en-US" altLang="en-US" b="1" smtClean="0"/>
              <a:t>Date</a:t>
            </a:r>
          </a:p>
          <a:p>
            <a:pPr lvl="1" eaLnBrk="1" hangingPunct="1"/>
            <a:r>
              <a:rPr lang="en-US" altLang="en-US" smtClean="0"/>
              <a:t>Contact (</a:t>
            </a:r>
            <a:r>
              <a:rPr lang="en-US" altLang="en-US" b="1" smtClean="0"/>
              <a:t>phone</a:t>
            </a:r>
            <a:r>
              <a:rPr lang="en-US" altLang="en-US" smtClean="0"/>
              <a:t>, </a:t>
            </a:r>
            <a:r>
              <a:rPr lang="en-US" altLang="en-US" b="1" smtClean="0"/>
              <a:t>fax</a:t>
            </a:r>
            <a:r>
              <a:rPr lang="en-US" altLang="en-US" smtClean="0"/>
              <a:t>, </a:t>
            </a:r>
            <a:r>
              <a:rPr lang="en-US" altLang="en-US" b="1" smtClean="0"/>
              <a:t>email</a:t>
            </a:r>
            <a:r>
              <a:rPr lang="en-US" altLang="en-US" smtClean="0"/>
              <a:t>, url, ipaddress)</a:t>
            </a:r>
          </a:p>
          <a:p>
            <a:pPr lvl="1" eaLnBrk="1" hangingPunct="1"/>
            <a:r>
              <a:rPr lang="en-US" altLang="en-US" b="1" smtClean="0"/>
              <a:t>IDs (SSN, MRN, Health Plan, Acct Num, DL, Veh ID, Device ID, Biometr)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1"/>
          <p:cNvSpPr>
            <a:spLocks noChangeArrowheads="1"/>
          </p:cNvSpPr>
          <p:nvPr/>
        </p:nvSpPr>
        <p:spPr bwMode="auto">
          <a:xfrm>
            <a:off x="79375" y="79375"/>
            <a:ext cx="8985250" cy="158750"/>
          </a:xfrm>
          <a:custGeom>
            <a:avLst/>
            <a:gdLst>
              <a:gd name="T0" fmla="*/ 2147483647 w 21600"/>
              <a:gd name="T1" fmla="*/ 583370 h 21600"/>
              <a:gd name="T2" fmla="*/ 1868859203 w 21600"/>
              <a:gd name="T3" fmla="*/ 1166739 h 21600"/>
              <a:gd name="T4" fmla="*/ 0 w 21600"/>
              <a:gd name="T5" fmla="*/ 583370 h 21600"/>
              <a:gd name="T6" fmla="*/ 1868859203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8582025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Standard Shared </a:t>
            </a:r>
            <a:r>
              <a:rPr lang="en-US" sz="4400" dirty="0" smtClean="0"/>
              <a:t>Task Design</a:t>
            </a:r>
            <a:endParaRPr lang="en-US" dirty="0"/>
          </a:p>
        </p:txBody>
      </p:sp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790575" y="4186238"/>
            <a:ext cx="18764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chemeClr val="tx1"/>
                </a:solidFill>
              </a:rPr>
              <a:t>May 2014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2/3 Training Data</a:t>
            </a:r>
          </a:p>
        </p:txBody>
      </p:sp>
      <p:sp>
        <p:nvSpPr>
          <p:cNvPr id="7174" name="TextBox 12"/>
          <p:cNvSpPr txBox="1">
            <a:spLocks noChangeArrowheads="1"/>
          </p:cNvSpPr>
          <p:nvPr/>
        </p:nvSpPr>
        <p:spPr bwMode="auto">
          <a:xfrm>
            <a:off x="2895600" y="4186238"/>
            <a:ext cx="19288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chemeClr val="tx1"/>
                </a:solidFill>
              </a:rPr>
              <a:t>June 2014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1/3 Training Data</a:t>
            </a:r>
          </a:p>
        </p:txBody>
      </p:sp>
      <p:sp>
        <p:nvSpPr>
          <p:cNvPr id="7175" name="TextBox 13"/>
          <p:cNvSpPr txBox="1">
            <a:spLocks noChangeArrowheads="1"/>
          </p:cNvSpPr>
          <p:nvPr/>
        </p:nvSpPr>
        <p:spPr bwMode="auto">
          <a:xfrm>
            <a:off x="5181600" y="4186238"/>
            <a:ext cx="1066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chemeClr val="tx1"/>
                </a:solidFill>
              </a:rPr>
              <a:t>July 2014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Test Data</a:t>
            </a:r>
          </a:p>
        </p:txBody>
      </p:sp>
      <p:sp>
        <p:nvSpPr>
          <p:cNvPr id="7176" name="TextBox 14"/>
          <p:cNvSpPr txBox="1">
            <a:spLocks noChangeArrowheads="1"/>
          </p:cNvSpPr>
          <p:nvPr/>
        </p:nvSpPr>
        <p:spPr bwMode="auto">
          <a:xfrm>
            <a:off x="6553200" y="4186238"/>
            <a:ext cx="1066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olidFill>
                  <a:schemeClr val="tx1"/>
                </a:solidFill>
              </a:rPr>
              <a:t>3 days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P,R,F</a:t>
            </a:r>
          </a:p>
          <a:p>
            <a:pPr eaLnBrk="1" hangingPunct="1"/>
            <a:r>
              <a:rPr lang="en-US" altLang="en-US" smtClean="0"/>
              <a:t> Token and Entity</a:t>
            </a:r>
          </a:p>
          <a:p>
            <a:pPr eaLnBrk="1" hangingPunct="1"/>
            <a:r>
              <a:rPr lang="en-US" altLang="en-US" smtClean="0"/>
              <a:t>Micro-averaged F as primary metric</a:t>
            </a:r>
          </a:p>
          <a:p>
            <a:pPr eaLnBrk="1" hangingPunct="1"/>
            <a:r>
              <a:rPr lang="en-US" altLang="en-US" smtClean="0"/>
              <a:t>Evaluated HIPAA and non-HIPAA separately</a:t>
            </a:r>
          </a:p>
          <a:p>
            <a:pPr eaLnBrk="1" hangingPunct="1"/>
            <a:r>
              <a:rPr lang="en-US" altLang="en-US" smtClean="0"/>
              <a:t>AppRan for Stat significance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Entity Results</a:t>
            </a:r>
            <a:endParaRPr lang="en-US" dirty="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149"/>
          <a:stretch>
            <a:fillRect/>
          </a:stretch>
        </p:blipFill>
        <p:spPr bwMode="auto">
          <a:xfrm>
            <a:off x="396875" y="1295400"/>
            <a:ext cx="8747125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Top 3 Systems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Nottingham (UK) (Micro F 0.936)</a:t>
            </a:r>
          </a:p>
          <a:p>
            <a:pPr lvl="1" eaLnBrk="1" hangingPunct="1"/>
            <a:r>
              <a:rPr lang="en-US" altLang="en-US" smtClean="0"/>
              <a:t>Preprocessed data  (Sentence split,Tokenization,POS,Shallow Parsing)</a:t>
            </a:r>
          </a:p>
          <a:p>
            <a:pPr lvl="2" eaLnBrk="1" hangingPunct="1"/>
            <a:r>
              <a:rPr lang="en-US" altLang="en-US" smtClean="0"/>
              <a:t>Features: </a:t>
            </a:r>
            <a:br>
              <a:rPr lang="en-US" altLang="en-US" smtClean="0"/>
            </a:br>
            <a:r>
              <a:rPr lang="en-US" altLang="en-US" smtClean="0"/>
              <a:t>word-token, context, orthograph, sentence-level, lexicons</a:t>
            </a:r>
          </a:p>
          <a:p>
            <a:pPr lvl="1" eaLnBrk="1" hangingPunct="1"/>
            <a:r>
              <a:rPr lang="en-US" altLang="en-US" smtClean="0"/>
              <a:t>CRF trained</a:t>
            </a:r>
          </a:p>
          <a:p>
            <a:pPr lvl="1" eaLnBrk="1" hangingPunct="1"/>
            <a:r>
              <a:rPr lang="en-US" altLang="en-US" smtClean="0"/>
              <a:t>Regular Expression &amp; Dictionaries </a:t>
            </a:r>
          </a:p>
          <a:p>
            <a:pPr lvl="1" eaLnBrk="1" hangingPunct="1"/>
            <a:r>
              <a:rPr lang="en-US" altLang="en-US" smtClean="0"/>
              <a:t>Post-Processing</a:t>
            </a:r>
          </a:p>
          <a:p>
            <a:pPr lvl="2" eaLnBrk="1" hangingPunct="1"/>
            <a:r>
              <a:rPr lang="en-US" altLang="en-US" smtClean="0"/>
              <a:t>Entity extraction from </a:t>
            </a:r>
          </a:p>
          <a:p>
            <a:pPr lvl="3" eaLnBrk="1" hangingPunct="1"/>
            <a:r>
              <a:rPr lang="en-US" altLang="en-US" smtClean="0"/>
              <a:t>identified PHI</a:t>
            </a:r>
          </a:p>
          <a:p>
            <a:pPr lvl="3" eaLnBrk="1" hangingPunct="1"/>
            <a:r>
              <a:rPr lang="en-US" altLang="en-US" smtClean="0"/>
              <a:t>PHI lex to discover more terms</a:t>
            </a:r>
          </a:p>
          <a:p>
            <a:pPr lvl="4" eaLnBrk="1" hangingPunct="1"/>
            <a:r>
              <a:rPr lang="en-US" altLang="en-US" smtClean="0"/>
              <a:t>Built from types of relations from detected PHI terms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Top 3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en-US" dirty="0" smtClean="0"/>
              <a:t>Harbin (China) </a:t>
            </a:r>
            <a:r>
              <a:rPr lang="en-US" dirty="0"/>
              <a:t>(Micro F </a:t>
            </a:r>
            <a:r>
              <a:rPr lang="en-US" dirty="0" smtClean="0"/>
              <a:t>0.912)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˃"/>
              <a:defRPr/>
            </a:pPr>
            <a:r>
              <a:rPr lang="en-US" dirty="0" smtClean="0"/>
              <a:t>CRF based on token level features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Extracted from </a:t>
            </a:r>
            <a:r>
              <a:rPr lang="en-US" dirty="0" err="1" smtClean="0"/>
              <a:t>MedEx</a:t>
            </a:r>
            <a:r>
              <a:rPr lang="en-US" dirty="0" smtClean="0"/>
              <a:t> for token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Bag-of-words, POS, orthographic, section, word representation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˃"/>
              <a:defRPr/>
            </a:pPr>
            <a:r>
              <a:rPr lang="en-US" dirty="0" smtClean="0"/>
              <a:t>CRF based on character level (split sentences into char, instead of </a:t>
            </a:r>
            <a:r>
              <a:rPr lang="en-US" dirty="0" err="1" smtClean="0"/>
              <a:t>tok</a:t>
            </a:r>
            <a:r>
              <a:rPr lang="en-US" dirty="0" smtClean="0"/>
              <a:t>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˃"/>
              <a:defRPr/>
            </a:pPr>
            <a:r>
              <a:rPr lang="en-US" dirty="0" smtClean="0"/>
              <a:t>Rules: phone, fax </a:t>
            </a:r>
            <a:r>
              <a:rPr lang="en-US" dirty="0" err="1" smtClean="0"/>
              <a:t>mrn</a:t>
            </a: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˃"/>
              <a:defRPr/>
            </a:pPr>
            <a:r>
              <a:rPr lang="en-US" dirty="0" smtClean="0"/>
              <a:t>Post Process Rules: merge output of three above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Hierarchy - 1: Rule, 2: Char CRF, 3:Tok CRF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TM01859868[[fn=Thermal]]</Template>
  <TotalTime>140</TotalTime>
  <Words>563</Words>
  <Application>Microsoft Office PowerPoint</Application>
  <PresentationFormat>On-screen Show (4:3)</PresentationFormat>
  <Paragraphs>109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ＭＳ Ｐゴシック</vt:lpstr>
      <vt:lpstr>Times New Roman</vt:lpstr>
      <vt:lpstr>Calibri</vt:lpstr>
      <vt:lpstr>IPAMincho</vt:lpstr>
      <vt:lpstr>Thermal</vt:lpstr>
      <vt:lpstr>Automated systems for the de-identification of longitudinal clinical narratives: Overview of 2014 i2b2/UTHealth shared task Track 1</vt:lpstr>
      <vt:lpstr>PowerPoint Presentation</vt:lpstr>
      <vt:lpstr>Data &amp; PHI</vt:lpstr>
      <vt:lpstr>HIPAA PHI</vt:lpstr>
      <vt:lpstr>Standard Shared Task Design</vt:lpstr>
      <vt:lpstr>Evaluation</vt:lpstr>
      <vt:lpstr>Entity Results</vt:lpstr>
      <vt:lpstr>Top 3 Systems</vt:lpstr>
      <vt:lpstr>Top 3 Systems</vt:lpstr>
      <vt:lpstr>Top 3 Systems</vt:lpstr>
      <vt:lpstr>Entity Performance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Lingren, Todd</dc:creator>
  <cp:lastModifiedBy>CCHMC</cp:lastModifiedBy>
  <cp:revision>11</cp:revision>
  <cp:lastPrinted>1601-01-01T00:00:00Z</cp:lastPrinted>
  <dcterms:created xsi:type="dcterms:W3CDTF">1601-01-01T00:00:00Z</dcterms:created>
  <dcterms:modified xsi:type="dcterms:W3CDTF">2015-10-07T14:17:20Z</dcterms:modified>
</cp:coreProperties>
</file>