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5" r:id="rId9"/>
    <p:sldId id="263" r:id="rId10"/>
    <p:sldId id="269" r:id="rId11"/>
    <p:sldId id="266" r:id="rId12"/>
    <p:sldId id="264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0065BD"/>
    <a:srgbClr val="739600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50" autoAdjust="0"/>
  </p:normalViewPr>
  <p:slideViewPr>
    <p:cSldViewPr snapToGrid="0" snapToObjects="1">
      <p:cViewPr varScale="1">
        <p:scale>
          <a:sx n="156" d="100"/>
          <a:sy n="156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01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9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368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368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11251"/>
            <a:ext cx="5111750" cy="520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3300"/>
            <a:ext cx="3008313" cy="4038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0268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2200"/>
            <a:ext cx="5486400" cy="39780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70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9144000" cy="705533"/>
          </a:xfrm>
          <a:prstGeom prst="rect">
            <a:avLst/>
          </a:prstGeom>
          <a:solidFill>
            <a:srgbClr val="00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6100" y="156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429168"/>
            <a:ext cx="9144000" cy="437651"/>
          </a:xfrm>
          <a:prstGeom prst="rect">
            <a:avLst/>
          </a:prstGeom>
          <a:solidFill>
            <a:srgbClr val="00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9168"/>
            <a:ext cx="2133600" cy="42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830D94-85C2-6643-AEDD-FE08E43D5E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C-Horz_Rev_150dp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8" y="157495"/>
            <a:ext cx="1437156" cy="3971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91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BFE7E04-E88D-374C-9552-F8DF205E2CD5}" type="datetimeFigureOut">
              <a:rPr lang="en-US" smtClean="0"/>
              <a:pPr/>
              <a:t>2/27/15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1" y="1992929"/>
            <a:ext cx="72872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Does one size really fit all? Evaluating classifiers in a Bag-of-Visual-Words classification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03085" y="3690029"/>
            <a:ext cx="6981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Christian </a:t>
            </a:r>
            <a:r>
              <a:rPr lang="en-US" dirty="0" err="1">
                <a:latin typeface="Calibri"/>
                <a:cs typeface="Calibri"/>
              </a:rPr>
              <a:t>Hentschel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Harald</a:t>
            </a:r>
            <a:r>
              <a:rPr lang="en-US" dirty="0">
                <a:latin typeface="Calibri"/>
                <a:cs typeface="Calibri"/>
              </a:rPr>
              <a:t> Sack</a:t>
            </a:r>
          </a:p>
          <a:p>
            <a:r>
              <a:rPr lang="en-US" dirty="0" err="1">
                <a:latin typeface="Calibri"/>
                <a:cs typeface="Calibri"/>
              </a:rPr>
              <a:t>Hasso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Plattner</a:t>
            </a:r>
            <a:r>
              <a:rPr lang="en-US" dirty="0">
                <a:latin typeface="Calibri"/>
                <a:cs typeface="Calibri"/>
              </a:rPr>
              <a:t> Institute for Software Systems Engineering</a:t>
            </a:r>
          </a:p>
          <a:p>
            <a:r>
              <a:rPr lang="en-US" dirty="0">
                <a:latin typeface="Calibri"/>
                <a:cs typeface="Calibri"/>
              </a:rPr>
              <a:t>Potsdam, </a:t>
            </a:r>
            <a:r>
              <a:rPr lang="en-US" dirty="0" smtClean="0">
                <a:latin typeface="Calibri"/>
                <a:cs typeface="Calibri"/>
              </a:rPr>
              <a:t>Germany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iKNOW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Conference 2014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87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994229"/>
            <a:ext cx="6792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Classification</a:t>
            </a:r>
          </a:p>
          <a:p>
            <a:endParaRPr lang="en-US" dirty="0" smtClean="0"/>
          </a:p>
          <a:p>
            <a:r>
              <a:rPr lang="en-US" dirty="0" smtClean="0"/>
              <a:t>50% training – 50% test</a:t>
            </a:r>
          </a:p>
          <a:p>
            <a:endParaRPr lang="en-US" dirty="0"/>
          </a:p>
          <a:p>
            <a:r>
              <a:rPr lang="en-US" dirty="0" smtClean="0"/>
              <a:t>Each object category vs. “background” category (other objects)</a:t>
            </a:r>
          </a:p>
          <a:p>
            <a:endParaRPr lang="en-US" dirty="0" smtClean="0"/>
          </a:p>
          <a:p>
            <a:r>
              <a:rPr lang="en-US" dirty="0" smtClean="0"/>
              <a:t>3-fold nested cross validation to optimize </a:t>
            </a:r>
            <a:r>
              <a:rPr lang="en-US" dirty="0" err="1" smtClean="0"/>
              <a:t>hyperparameters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Report mean average precision (</a:t>
            </a:r>
            <a:r>
              <a:rPr lang="en-US" dirty="0" err="1" smtClean="0"/>
              <a:t>mAP</a:t>
            </a:r>
            <a:r>
              <a:rPr lang="en-US" dirty="0" smtClean="0"/>
              <a:t>) over all categories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4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5 at 4.2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73629"/>
            <a:ext cx="6629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086" y="994229"/>
            <a:ext cx="679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Results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1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994229"/>
            <a:ext cx="679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Results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creen shot 2015-02-25 at 4.2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03" y="937240"/>
            <a:ext cx="7527697" cy="57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5 at 6.4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71" y="368042"/>
            <a:ext cx="6954647" cy="62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978941"/>
            <a:ext cx="679268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Discussion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Correlation of training set size to </a:t>
            </a:r>
            <a:r>
              <a:rPr lang="en-US" dirty="0" err="1" smtClean="0"/>
              <a:t>mAP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Certain categories were easy for all classifiers (‘leopard’, ‘minaret’, ‘car side’), others showed a huge performance gap (‘watch’)</a:t>
            </a:r>
          </a:p>
          <a:p>
            <a:endParaRPr lang="en-US" dirty="0" smtClean="0"/>
          </a:p>
          <a:p>
            <a:r>
              <a:rPr lang="en-US" dirty="0" smtClean="0"/>
              <a:t>Not a huge overall performance gap – </a:t>
            </a:r>
          </a:p>
          <a:p>
            <a:r>
              <a:rPr lang="en-US" dirty="0" smtClean="0"/>
              <a:t>relatively easy dataset (single objects, </a:t>
            </a:r>
          </a:p>
          <a:p>
            <a:r>
              <a:rPr lang="en-US" dirty="0" smtClean="0"/>
              <a:t>centered, similar scale)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5-02-25 at 4.2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41" y="3341511"/>
            <a:ext cx="4211659" cy="30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5 at 4.2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41" y="3341511"/>
            <a:ext cx="4211659" cy="309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978941"/>
            <a:ext cx="6792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Discussion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Confirms previous results recommending chi square SVM for </a:t>
            </a:r>
            <a:r>
              <a:rPr lang="en-US" dirty="0" err="1" smtClean="0"/>
              <a:t>BoVW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Kernel selection for SVM critical</a:t>
            </a:r>
          </a:p>
          <a:p>
            <a:endParaRPr lang="en-US" dirty="0" smtClean="0"/>
          </a:p>
          <a:p>
            <a:r>
              <a:rPr lang="en-US" dirty="0" smtClean="0"/>
              <a:t>Ensemble classifiers are a good alternative when computation time is an issue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7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628" y="1618342"/>
            <a:ext cx="4577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Introduction to the topic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Bag of Visual Words model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Classifiers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Results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Discussion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xkc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23" y="863600"/>
            <a:ext cx="2914474" cy="4890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4367" y="6025233"/>
            <a:ext cx="457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xkcd.com</a:t>
            </a:r>
            <a:r>
              <a:rPr lang="en-US" dirty="0" smtClean="0"/>
              <a:t>/1425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8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098255"/>
            <a:ext cx="449217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Analyze images to get numeric or symbolic data </a:t>
            </a:r>
          </a:p>
          <a:p>
            <a:endParaRPr lang="en-US" dirty="0"/>
          </a:p>
          <a:p>
            <a:r>
              <a:rPr lang="en-US" dirty="0" smtClean="0"/>
              <a:t>e.g. </a:t>
            </a:r>
            <a:r>
              <a:rPr lang="en-US" u="sng" dirty="0" smtClean="0"/>
              <a:t>recognition</a:t>
            </a:r>
            <a:r>
              <a:rPr lang="en-US" dirty="0" smtClean="0"/>
              <a:t> - does the image contain a certain class of object</a:t>
            </a:r>
          </a:p>
          <a:p>
            <a:endParaRPr lang="en-US" dirty="0"/>
          </a:p>
          <a:p>
            <a:r>
              <a:rPr lang="en-US" dirty="0" smtClean="0"/>
              <a:t>Biomedicine, defense, transportation, consumer products, manufacturing…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acerecogn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67" y="1015967"/>
            <a:ext cx="3197612" cy="2131742"/>
          </a:xfrm>
          <a:prstGeom prst="rect">
            <a:avLst/>
          </a:prstGeom>
        </p:spPr>
      </p:pic>
      <p:pic>
        <p:nvPicPr>
          <p:cNvPr id="5" name="Picture 4" descr="objectr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87" y="4153961"/>
            <a:ext cx="4505383" cy="19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258" y="3896118"/>
            <a:ext cx="6792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alibri"/>
                <a:cs typeface="Calibri"/>
              </a:rPr>
              <a:t>Computer vision dataset – Caltech 101</a:t>
            </a:r>
            <a:endParaRPr lang="en-US" sz="2000" u="sng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972" y="4463146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101 categories, 40-800 images per category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From simple Google Image search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One background category with other random objects (“things”)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6" name="Picture 5" descr="umbrell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2368"/>
          <a:stretch/>
        </p:blipFill>
        <p:spPr>
          <a:xfrm>
            <a:off x="1023257" y="813659"/>
            <a:ext cx="6344537" cy="27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3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_img_aver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2" y="705757"/>
            <a:ext cx="6584043" cy="55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2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081314"/>
            <a:ext cx="679268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Bag-of-Visual-Words</a:t>
            </a:r>
          </a:p>
          <a:p>
            <a:endParaRPr lang="en-US" dirty="0"/>
          </a:p>
          <a:p>
            <a:r>
              <a:rPr lang="en-US" dirty="0" smtClean="0"/>
              <a:t>Borrowed from text classification</a:t>
            </a:r>
          </a:p>
          <a:p>
            <a:endParaRPr lang="en-US" dirty="0"/>
          </a:p>
          <a:p>
            <a:r>
              <a:rPr lang="en-US" u="sng" dirty="0" smtClean="0"/>
              <a:t>Intuition</a:t>
            </a:r>
            <a:r>
              <a:rPr lang="en-US" dirty="0" smtClean="0"/>
              <a:t>: sample a bunch of pieces (“words”) from various parts of the image. Images of the same object are more likely to share similar pieces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acebagofwor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-116"/>
          <a:stretch/>
        </p:blipFill>
        <p:spPr>
          <a:xfrm>
            <a:off x="3129643" y="2928838"/>
            <a:ext cx="5410200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378" y="994229"/>
            <a:ext cx="6792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represent a sampled piece of the image?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bird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1710870"/>
            <a:ext cx="4142014" cy="376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578" y="1740602"/>
            <a:ext cx="3889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Gradient Orientation</a:t>
            </a:r>
          </a:p>
          <a:p>
            <a:endParaRPr lang="en-US" dirty="0"/>
          </a:p>
          <a:p>
            <a:r>
              <a:rPr lang="en-US" dirty="0" smtClean="0"/>
              <a:t>Specifically, Scale invariant feature transform (SIFT)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Problem</a:t>
            </a:r>
            <a:r>
              <a:rPr lang="en-US" dirty="0" smtClean="0"/>
              <a:t>: potentially billions of features with little variation</a:t>
            </a:r>
          </a:p>
          <a:p>
            <a:endParaRPr lang="en-US" dirty="0"/>
          </a:p>
          <a:p>
            <a:r>
              <a:rPr lang="en-US" u="sng" dirty="0" smtClean="0"/>
              <a:t>Answer</a:t>
            </a:r>
            <a:r>
              <a:rPr lang="en-US" dirty="0" smtClean="0"/>
              <a:t>: cluster them into “vocabulary words” with e.g. k-means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5 at 4.0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" y="781958"/>
            <a:ext cx="8040915" cy="52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994229"/>
            <a:ext cx="679268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Classification</a:t>
            </a:r>
          </a:p>
          <a:p>
            <a:endParaRPr lang="en-US" dirty="0"/>
          </a:p>
          <a:p>
            <a:r>
              <a:rPr lang="en-US" dirty="0" smtClean="0"/>
              <a:t>Compare 8 classifiers: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Naïve Bayes</a:t>
            </a:r>
          </a:p>
          <a:p>
            <a:pPr marL="342900" indent="-342900">
              <a:buAutoNum type="arabicParenR"/>
            </a:pPr>
            <a:r>
              <a:rPr lang="en-US" dirty="0" smtClean="0"/>
              <a:t>Logistic Regression</a:t>
            </a:r>
          </a:p>
          <a:p>
            <a:pPr marL="342900" indent="-342900">
              <a:buAutoNum type="arabicParenR"/>
            </a:pPr>
            <a:r>
              <a:rPr lang="en-US" dirty="0" smtClean="0"/>
              <a:t>K Nearest Neighbors</a:t>
            </a:r>
          </a:p>
          <a:p>
            <a:pPr marL="342900" indent="-342900">
              <a:buAutoNum type="arabicParenR"/>
            </a:pPr>
            <a:r>
              <a:rPr lang="en-US" dirty="0" smtClean="0"/>
              <a:t>Random Forests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AdaBoost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SVM (linear)</a:t>
            </a:r>
          </a:p>
          <a:p>
            <a:pPr marL="342900" indent="-342900">
              <a:buAutoNum type="arabicParenR"/>
            </a:pPr>
            <a:r>
              <a:rPr lang="en-US" dirty="0" smtClean="0"/>
              <a:t>SVM (Gaussian kernel)</a:t>
            </a:r>
          </a:p>
          <a:p>
            <a:pPr marL="342900" indent="-342900">
              <a:buAutoNum type="arabicParenR"/>
            </a:pPr>
            <a:r>
              <a:rPr lang="en-US" dirty="0" smtClean="0"/>
              <a:t>SVM (chi square kernel)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Random sample of 800,000 features =&gt; k-means, k=100</a:t>
            </a:r>
          </a:p>
          <a:p>
            <a:endParaRPr lang="en-US" dirty="0"/>
          </a:p>
          <a:p>
            <a:r>
              <a:rPr lang="en-US" dirty="0" smtClean="0"/>
              <a:t>All were </a:t>
            </a:r>
            <a:r>
              <a:rPr lang="en-US" dirty="0" err="1" smtClean="0"/>
              <a:t>scikit</a:t>
            </a:r>
            <a:r>
              <a:rPr lang="en-US" dirty="0" smtClean="0"/>
              <a:t>-learn implementations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35858"/>
      </p:ext>
    </p:extLst>
  </p:cSld>
  <p:clrMapOvr>
    <a:masterClrMapping/>
  </p:clrMapOvr>
</p:sld>
</file>

<file path=ppt/theme/theme1.xml><?xml version="1.0" encoding="utf-8"?>
<a:theme xmlns:a="http://schemas.openxmlformats.org/drawingml/2006/main" name="DoubleBand_Childrens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DoubleBand_ChildrensBlue</Template>
  <TotalTime>1772</TotalTime>
  <Words>387</Words>
  <Application>Microsoft Macintosh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DoubleBand_ChildrensBlue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CCHMC</dc:creator>
  <cp:lastModifiedBy>CCHMC</cp:lastModifiedBy>
  <cp:revision>27</cp:revision>
  <dcterms:created xsi:type="dcterms:W3CDTF">2014-04-15T20:21:28Z</dcterms:created>
  <dcterms:modified xsi:type="dcterms:W3CDTF">2015-02-27T17:02:38Z</dcterms:modified>
</cp:coreProperties>
</file>