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6" r:id="rId3"/>
    <p:sldId id="285" r:id="rId4"/>
    <p:sldId id="259" r:id="rId5"/>
    <p:sldId id="261" r:id="rId6"/>
    <p:sldId id="262" r:id="rId7"/>
    <p:sldId id="281" r:id="rId8"/>
    <p:sldId id="269" r:id="rId9"/>
    <p:sldId id="270" r:id="rId10"/>
    <p:sldId id="271" r:id="rId11"/>
    <p:sldId id="272" r:id="rId12"/>
    <p:sldId id="263" r:id="rId13"/>
    <p:sldId id="282" r:id="rId14"/>
    <p:sldId id="265" r:id="rId15"/>
    <p:sldId id="284" r:id="rId16"/>
    <p:sldId id="266" r:id="rId17"/>
    <p:sldId id="267" r:id="rId18"/>
    <p:sldId id="280" r:id="rId19"/>
    <p:sldId id="268" r:id="rId20"/>
    <p:sldId id="273" r:id="rId21"/>
    <p:sldId id="286" r:id="rId22"/>
    <p:sldId id="275" r:id="rId23"/>
    <p:sldId id="287" r:id="rId24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B8"/>
    <a:srgbClr val="0065BD"/>
    <a:srgbClr val="739600"/>
    <a:srgbClr val="E9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10" autoAdjust="0"/>
  </p:normalViewPr>
  <p:slideViewPr>
    <p:cSldViewPr snapToGrid="0" snapToObjects="1">
      <p:cViewPr>
        <p:scale>
          <a:sx n="80" d="100"/>
          <a:sy n="80" d="100"/>
        </p:scale>
        <p:origin x="-6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BE06B-6493-478F-8629-BA09F9526AF0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2207C-C688-453A-9133-4E09AD58B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0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207C-C688-453A-9133-4E09AD58B7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96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829574"/>
            <a:ext cx="2972289" cy="4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829574"/>
            <a:ext cx="2972289" cy="4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sz="12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829574"/>
            <a:ext cx="2972289" cy="4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sz="12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829574"/>
            <a:ext cx="2972289" cy="4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829574"/>
            <a:ext cx="2972289" cy="4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sz="12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829574"/>
            <a:ext cx="2972289" cy="4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829574"/>
            <a:ext cx="2972289" cy="4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829574"/>
            <a:ext cx="2972289" cy="4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829574"/>
            <a:ext cx="2972289" cy="4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829574"/>
            <a:ext cx="2972289" cy="4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829574"/>
            <a:ext cx="2972289" cy="4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829574"/>
            <a:ext cx="2972289" cy="4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829574"/>
            <a:ext cx="2972289" cy="4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829574"/>
            <a:ext cx="2972289" cy="4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829574"/>
            <a:ext cx="2972289" cy="4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aseline="0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207C-C688-453A-9133-4E09AD58B7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34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829574"/>
            <a:ext cx="2972289" cy="4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829574"/>
            <a:ext cx="2972289" cy="4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829574"/>
            <a:ext cx="2972289" cy="4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829574"/>
            <a:ext cx="2972289" cy="4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829574"/>
            <a:ext cx="2972289" cy="4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829574"/>
            <a:ext cx="2972289" cy="4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9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4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4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401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399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8400"/>
            <a:ext cx="4038600" cy="495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8400"/>
            <a:ext cx="4038600" cy="495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6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43680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43680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4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0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11251"/>
            <a:ext cx="5111750" cy="520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3300"/>
            <a:ext cx="3008313" cy="40386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3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70268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92200"/>
            <a:ext cx="5486400" cy="39780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370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4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-1"/>
            <a:ext cx="9144000" cy="705533"/>
          </a:xfrm>
          <a:prstGeom prst="rect">
            <a:avLst/>
          </a:prstGeom>
          <a:solidFill>
            <a:srgbClr val="005C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6100" y="156"/>
            <a:ext cx="7747000" cy="705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6429168"/>
            <a:ext cx="9144000" cy="437651"/>
          </a:xfrm>
          <a:prstGeom prst="rect">
            <a:avLst/>
          </a:prstGeom>
          <a:solidFill>
            <a:srgbClr val="005C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29168"/>
            <a:ext cx="2133600" cy="428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8830D94-85C2-6643-AEDD-FE08E43D5E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CC-Horz_Rev_150dpi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8" y="157495"/>
            <a:ext cx="1437156" cy="39717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291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BFE7E04-E88D-374C-9552-F8DF205E2CD5}" type="datetimeFigureOut">
              <a:rPr lang="en-US" smtClean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29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4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allet.cs.umass.ed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if"/><Relationship Id="rId5" Type="http://schemas.openxmlformats.org/officeDocument/2006/relationships/image" Target="../media/image10.tif"/><Relationship Id="rId4" Type="http://schemas.openxmlformats.org/officeDocument/2006/relationships/image" Target="../media/image9.png"/><Relationship Id="rId9" Type="http://schemas.openxmlformats.org/officeDocument/2006/relationships/image" Target="../media/image13.t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14.tif"/><Relationship Id="rId7" Type="http://schemas.openxmlformats.org/officeDocument/2006/relationships/image" Target="../media/image10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5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1"/>
          <p:cNvSpPr txBox="1">
            <a:spLocks/>
          </p:cNvSpPr>
          <p:nvPr/>
        </p:nvSpPr>
        <p:spPr>
          <a:xfrm>
            <a:off x="439834" y="1727788"/>
            <a:ext cx="8324156" cy="6983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An End-to-End Computerized Algorithm for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Automated </a:t>
            </a:r>
            <a:r>
              <a:rPr lang="en-US" smtClean="0">
                <a:solidFill>
                  <a:srgbClr val="FF0000"/>
                </a:solidFill>
                <a:latin typeface="Calibri" panose="020F0502020204030204" pitchFamily="34" charset="0"/>
              </a:rPr>
              <a:t>Medication Reconciliation</a:t>
            </a:r>
            <a:endParaRPr lang="zh-CN" altLang="en-US" sz="2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矩形 2"/>
          <p:cNvSpPr/>
          <p:nvPr/>
        </p:nvSpPr>
        <p:spPr>
          <a:xfrm>
            <a:off x="414857" y="3579723"/>
            <a:ext cx="81333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200" dirty="0" smtClean="0">
                <a:latin typeface="Calibri" panose="020F0502020204030204" pitchFamily="34" charset="0"/>
                <a:ea typeface="宋体" charset="-122"/>
              </a:rPr>
              <a:t>Qi Li</a:t>
            </a:r>
            <a:r>
              <a:rPr lang="en-US" altLang="zh-CN" sz="2200" smtClean="0">
                <a:latin typeface="Calibri" panose="020F0502020204030204" pitchFamily="34" charset="0"/>
                <a:ea typeface="宋体" charset="-122"/>
              </a:rPr>
              <a:t>, S. Andrew </a:t>
            </a:r>
            <a:r>
              <a:rPr lang="en-US" altLang="zh-CN" sz="2200" dirty="0" smtClean="0">
                <a:latin typeface="Calibri" panose="020F0502020204030204" pitchFamily="34" charset="0"/>
                <a:ea typeface="宋体" charset="-122"/>
              </a:rPr>
              <a:t>Spooner, Megan Kaiser, Nataline Lingren, Jessica Robbins, Todd Lingren, </a:t>
            </a:r>
            <a:r>
              <a:rPr lang="en-US" altLang="zh-CN" sz="2200" dirty="0" err="1" smtClean="0">
                <a:latin typeface="Calibri" panose="020F0502020204030204" pitchFamily="34" charset="0"/>
                <a:ea typeface="宋体" charset="-122"/>
              </a:rPr>
              <a:t>Huaxiu</a:t>
            </a:r>
            <a:r>
              <a:rPr lang="en-US" altLang="zh-CN" sz="2200" dirty="0" smtClean="0">
                <a:latin typeface="Calibri" panose="020F0502020204030204" pitchFamily="34" charset="0"/>
                <a:ea typeface="宋体" charset="-122"/>
              </a:rPr>
              <a:t> Tang, </a:t>
            </a:r>
            <a:r>
              <a:rPr lang="en-US" altLang="zh-CN" sz="2200" dirty="0" err="1" smtClean="0">
                <a:latin typeface="Calibri" panose="020F0502020204030204" pitchFamily="34" charset="0"/>
                <a:ea typeface="宋体" charset="-122"/>
              </a:rPr>
              <a:t>Haijun</a:t>
            </a:r>
            <a:r>
              <a:rPr lang="en-US" altLang="zh-CN" sz="2200" dirty="0" smtClean="0">
                <a:latin typeface="Calibri" panose="020F0502020204030204" pitchFamily="34" charset="0"/>
                <a:ea typeface="宋体" charset="-122"/>
              </a:rPr>
              <a:t> Zhai, Imre Solti, Yizhao Ni</a:t>
            </a:r>
            <a:endParaRPr lang="en-GB" altLang="zh-CN" sz="2200" dirty="0">
              <a:latin typeface="Calibri" panose="020F0502020204030204" pitchFamily="34" charset="0"/>
              <a:ea typeface="宋体" charset="-122"/>
            </a:endParaRPr>
          </a:p>
          <a:p>
            <a:pPr algn="ctr" eaLnBrk="1" hangingPunct="1"/>
            <a:endParaRPr lang="en-GB" altLang="zh-CN" sz="2200" dirty="0" smtClean="0">
              <a:latin typeface="Calibri" panose="020F0502020204030204" pitchFamily="34" charset="0"/>
              <a:ea typeface="宋体" charset="-122"/>
            </a:endParaRPr>
          </a:p>
          <a:p>
            <a:pPr algn="ctr" eaLnBrk="1" hangingPunct="1"/>
            <a:r>
              <a:rPr lang="en-GB" altLang="zh-CN" sz="2200" dirty="0" smtClean="0">
                <a:latin typeface="Calibri" panose="020F0502020204030204" pitchFamily="34" charset="0"/>
                <a:ea typeface="宋体" charset="-122"/>
              </a:rPr>
              <a:t>Department of Biomedical Informatics</a:t>
            </a:r>
          </a:p>
          <a:p>
            <a:pPr algn="ctr" eaLnBrk="1" hangingPunct="1"/>
            <a:r>
              <a:rPr lang="en-GB" altLang="zh-CN" sz="2200" dirty="0" smtClean="0">
                <a:latin typeface="Calibri" panose="020F0502020204030204" pitchFamily="34" charset="0"/>
                <a:ea typeface="宋体" charset="-122"/>
              </a:rPr>
              <a:t>Cincinnati Children’s Hospital Medical </a:t>
            </a:r>
            <a:r>
              <a:rPr lang="en-GB" altLang="zh-CN" sz="2200" dirty="0" err="1" smtClean="0">
                <a:latin typeface="Calibri" panose="020F0502020204030204" pitchFamily="34" charset="0"/>
                <a:ea typeface="宋体" charset="-122"/>
              </a:rPr>
              <a:t>Center</a:t>
            </a:r>
            <a:endParaRPr lang="en-GB" altLang="zh-CN" sz="2200" dirty="0">
              <a:latin typeface="Calibri" panose="020F050202020403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98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 eaLnBrk="1" hangingPunct="1">
              <a:buBlip>
                <a:blip r:embed="rId3"/>
              </a:buBlip>
              <a:defRPr/>
            </a:pPr>
            <a:r>
              <a:rPr kumimoji="0" lang="en-US" sz="3200" b="1" dirty="0" smtClean="0">
                <a:solidFill>
                  <a:srgbClr val="002060"/>
                </a:solidFill>
                <a:cs typeface="+mj-cs"/>
              </a:rPr>
              <a:t>Attribute Linkage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93278" y="40415"/>
            <a:ext cx="3453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Methodology</a:t>
            </a:r>
          </a:p>
          <a:p>
            <a:pPr marL="342900" indent="-342900" algn="r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Attribute Linkage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448" y="4488228"/>
            <a:ext cx="8382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Rule-based algorithm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Link attributes to the closest medication name</a:t>
            </a:r>
            <a:endParaRPr lang="en-US" altLang="en-US" sz="2200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Simple but functions well</a:t>
            </a:r>
            <a:endParaRPr lang="en-US" altLang="en-US" sz="2200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04" y="2198914"/>
            <a:ext cx="7815888" cy="182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752" y="2247404"/>
            <a:ext cx="5987328" cy="207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14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 eaLnBrk="1" hangingPunct="1">
              <a:buBlip>
                <a:blip r:embed="rId3"/>
              </a:buBlip>
              <a:defRPr/>
            </a:pPr>
            <a:r>
              <a:rPr kumimoji="0" lang="en-US" sz="3200" b="1" dirty="0" smtClean="0">
                <a:solidFill>
                  <a:srgbClr val="002060"/>
                </a:solidFill>
                <a:cs typeface="+mj-cs"/>
              </a:rPr>
              <a:t>Medication Matching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93278" y="40415"/>
            <a:ext cx="3453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Methodology</a:t>
            </a:r>
          </a:p>
          <a:p>
            <a:pPr marL="342900" indent="-342900" algn="r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Medication Matching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" y="1821880"/>
            <a:ext cx="905256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 eaLnBrk="1" hangingPunct="1">
              <a:buBlip>
                <a:blip r:embed="rId3"/>
              </a:buBlip>
              <a:defRPr/>
            </a:pPr>
            <a:r>
              <a:rPr kumimoji="0" lang="en-US" sz="3200" b="1" dirty="0" smtClean="0">
                <a:solidFill>
                  <a:srgbClr val="002060"/>
                </a:solidFill>
                <a:cs typeface="+mj-cs"/>
              </a:rPr>
              <a:t>Gold-standard Evaluation Data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92042" y="40415"/>
            <a:ext cx="29549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Experiments &amp; Evaluation</a:t>
            </a:r>
          </a:p>
          <a:p>
            <a:pPr marL="342900" indent="-342900" algn="r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Data Source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895416"/>
              </p:ext>
            </p:extLst>
          </p:nvPr>
        </p:nvGraphicFramePr>
        <p:xfrm>
          <a:off x="452898" y="1750630"/>
          <a:ext cx="8069123" cy="4572000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2430101"/>
                <a:gridCol w="2066181"/>
                <a:gridCol w="1865206"/>
                <a:gridCol w="1707635"/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Medication Reconciliation 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for Medically Complex Children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Patients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271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</a:rPr>
                        <a:t>Encounters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mbria"/>
                        </a:rPr>
                        <a:t>975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Prescription Lists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975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Notes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4325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#Discrepant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#Matched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All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Medication name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1140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6808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7968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Amount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216</a:t>
                      </a:r>
                      <a:endParaRPr lang="en-US" sz="200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3207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3423</a:t>
                      </a:r>
                      <a:endParaRPr lang="en-US" sz="200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Dosage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132</a:t>
                      </a:r>
                      <a:endParaRPr lang="en-US" sz="200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1568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1700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Duration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4</a:t>
                      </a:r>
                      <a:endParaRPr lang="en-US" sz="200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86</a:t>
                      </a:r>
                      <a:endParaRPr lang="en-US" sz="200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90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Form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42</a:t>
                      </a:r>
                      <a:endParaRPr lang="en-US" sz="200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3680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3722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Frequency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448</a:t>
                      </a:r>
                      <a:endParaRPr lang="en-US" sz="200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5377</a:t>
                      </a:r>
                      <a:endParaRPr lang="en-US" sz="200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5825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Route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90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3279</a:t>
                      </a:r>
                      <a:endParaRPr lang="en-US" sz="200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3369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Strength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146</a:t>
                      </a:r>
                      <a:endParaRPr lang="en-US" sz="200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3373</a:t>
                      </a:r>
                      <a:endParaRPr lang="en-US" sz="200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3519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Overall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2218</a:t>
                      </a:r>
                      <a:endParaRPr lang="en-US" sz="200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27378</a:t>
                      </a:r>
                      <a:endParaRPr lang="en-US" sz="200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29596</a:t>
                      </a:r>
                      <a:endParaRPr lang="en-US" sz="2000" dirty="0">
                        <a:effectLst/>
                        <a:latin typeface="+mn-lt"/>
                        <a:ea typeface="Cambri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Freeform 6"/>
          <p:cNvSpPr/>
          <p:nvPr/>
        </p:nvSpPr>
        <p:spPr>
          <a:xfrm>
            <a:off x="7090720" y="3496300"/>
            <a:ext cx="1255649" cy="458182"/>
          </a:xfrm>
          <a:custGeom>
            <a:avLst/>
            <a:gdLst>
              <a:gd name="connsiteX0" fmla="*/ 107522 w 1437558"/>
              <a:gd name="connsiteY0" fmla="*/ 118753 h 712519"/>
              <a:gd name="connsiteX1" fmla="*/ 155023 w 1437558"/>
              <a:gd name="connsiteY1" fmla="*/ 59376 h 712519"/>
              <a:gd name="connsiteX2" fmla="*/ 309403 w 1437558"/>
              <a:gd name="connsiteY2" fmla="*/ 23750 h 712519"/>
              <a:gd name="connsiteX3" fmla="*/ 558784 w 1437558"/>
              <a:gd name="connsiteY3" fmla="*/ 0 h 712519"/>
              <a:gd name="connsiteX4" fmla="*/ 938795 w 1437558"/>
              <a:gd name="connsiteY4" fmla="*/ 11875 h 712519"/>
              <a:gd name="connsiteX5" fmla="*/ 974421 w 1437558"/>
              <a:gd name="connsiteY5" fmla="*/ 23750 h 712519"/>
              <a:gd name="connsiteX6" fmla="*/ 1045673 w 1437558"/>
              <a:gd name="connsiteY6" fmla="*/ 35626 h 712519"/>
              <a:gd name="connsiteX7" fmla="*/ 1116925 w 1437558"/>
              <a:gd name="connsiteY7" fmla="*/ 59376 h 712519"/>
              <a:gd name="connsiteX8" fmla="*/ 1152551 w 1437558"/>
              <a:gd name="connsiteY8" fmla="*/ 71252 h 712519"/>
              <a:gd name="connsiteX9" fmla="*/ 1200052 w 1437558"/>
              <a:gd name="connsiteY9" fmla="*/ 83127 h 712519"/>
              <a:gd name="connsiteX10" fmla="*/ 1247553 w 1437558"/>
              <a:gd name="connsiteY10" fmla="*/ 106878 h 712519"/>
              <a:gd name="connsiteX11" fmla="*/ 1366307 w 1437558"/>
              <a:gd name="connsiteY11" fmla="*/ 130628 h 712519"/>
              <a:gd name="connsiteX12" fmla="*/ 1401932 w 1437558"/>
              <a:gd name="connsiteY12" fmla="*/ 142504 h 712519"/>
              <a:gd name="connsiteX13" fmla="*/ 1413808 w 1437558"/>
              <a:gd name="connsiteY13" fmla="*/ 178130 h 712519"/>
              <a:gd name="connsiteX14" fmla="*/ 1437558 w 1437558"/>
              <a:gd name="connsiteY14" fmla="*/ 273132 h 712519"/>
              <a:gd name="connsiteX15" fmla="*/ 1413808 w 1437558"/>
              <a:gd name="connsiteY15" fmla="*/ 368135 h 712519"/>
              <a:gd name="connsiteX16" fmla="*/ 1390057 w 1437558"/>
              <a:gd name="connsiteY16" fmla="*/ 403761 h 712519"/>
              <a:gd name="connsiteX17" fmla="*/ 1354431 w 1437558"/>
              <a:gd name="connsiteY17" fmla="*/ 415636 h 712519"/>
              <a:gd name="connsiteX18" fmla="*/ 1330681 w 1437558"/>
              <a:gd name="connsiteY18" fmla="*/ 451262 h 712519"/>
              <a:gd name="connsiteX19" fmla="*/ 1200052 w 1437558"/>
              <a:gd name="connsiteY19" fmla="*/ 546265 h 712519"/>
              <a:gd name="connsiteX20" fmla="*/ 1152551 w 1437558"/>
              <a:gd name="connsiteY20" fmla="*/ 570015 h 712519"/>
              <a:gd name="connsiteX21" fmla="*/ 1081299 w 1437558"/>
              <a:gd name="connsiteY21" fmla="*/ 617517 h 712519"/>
              <a:gd name="connsiteX22" fmla="*/ 926920 w 1437558"/>
              <a:gd name="connsiteY22" fmla="*/ 688769 h 712519"/>
              <a:gd name="connsiteX23" fmla="*/ 784416 w 1437558"/>
              <a:gd name="connsiteY23" fmla="*/ 712519 h 712519"/>
              <a:gd name="connsiteX24" fmla="*/ 451907 w 1437558"/>
              <a:gd name="connsiteY24" fmla="*/ 700644 h 712519"/>
              <a:gd name="connsiteX25" fmla="*/ 356904 w 1437558"/>
              <a:gd name="connsiteY25" fmla="*/ 676893 h 712519"/>
              <a:gd name="connsiteX26" fmla="*/ 297527 w 1437558"/>
              <a:gd name="connsiteY26" fmla="*/ 665018 h 712519"/>
              <a:gd name="connsiteX27" fmla="*/ 238151 w 1437558"/>
              <a:gd name="connsiteY27" fmla="*/ 641267 h 712519"/>
              <a:gd name="connsiteX28" fmla="*/ 143148 w 1437558"/>
              <a:gd name="connsiteY28" fmla="*/ 617517 h 712519"/>
              <a:gd name="connsiteX29" fmla="*/ 71896 w 1437558"/>
              <a:gd name="connsiteY29" fmla="*/ 593766 h 712519"/>
              <a:gd name="connsiteX30" fmla="*/ 36270 w 1437558"/>
              <a:gd name="connsiteY30" fmla="*/ 558140 h 712519"/>
              <a:gd name="connsiteX31" fmla="*/ 12520 w 1437558"/>
              <a:gd name="connsiteY31" fmla="*/ 486888 h 712519"/>
              <a:gd name="connsiteX32" fmla="*/ 12520 w 1437558"/>
              <a:gd name="connsiteY32" fmla="*/ 285007 h 712519"/>
              <a:gd name="connsiteX33" fmla="*/ 24395 w 1437558"/>
              <a:gd name="connsiteY33" fmla="*/ 249382 h 712519"/>
              <a:gd name="connsiteX34" fmla="*/ 71896 w 1437558"/>
              <a:gd name="connsiteY34" fmla="*/ 178130 h 712519"/>
              <a:gd name="connsiteX35" fmla="*/ 107522 w 1437558"/>
              <a:gd name="connsiteY35" fmla="*/ 118753 h 71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7558" h="712519">
                <a:moveTo>
                  <a:pt x="107522" y="118753"/>
                </a:moveTo>
                <a:cubicBezTo>
                  <a:pt x="121376" y="98961"/>
                  <a:pt x="134258" y="73911"/>
                  <a:pt x="155023" y="59376"/>
                </a:cubicBezTo>
                <a:cubicBezTo>
                  <a:pt x="189105" y="35518"/>
                  <a:pt x="272738" y="29391"/>
                  <a:pt x="309403" y="23750"/>
                </a:cubicBezTo>
                <a:cubicBezTo>
                  <a:pt x="458454" y="819"/>
                  <a:pt x="309424" y="16624"/>
                  <a:pt x="558784" y="0"/>
                </a:cubicBezTo>
                <a:cubicBezTo>
                  <a:pt x="685454" y="3958"/>
                  <a:pt x="812269" y="4645"/>
                  <a:pt x="938795" y="11875"/>
                </a:cubicBezTo>
                <a:cubicBezTo>
                  <a:pt x="951292" y="12589"/>
                  <a:pt x="962201" y="21035"/>
                  <a:pt x="974421" y="23750"/>
                </a:cubicBezTo>
                <a:cubicBezTo>
                  <a:pt x="997926" y="28973"/>
                  <a:pt x="1022314" y="29786"/>
                  <a:pt x="1045673" y="35626"/>
                </a:cubicBezTo>
                <a:cubicBezTo>
                  <a:pt x="1069961" y="41698"/>
                  <a:pt x="1093174" y="51459"/>
                  <a:pt x="1116925" y="59376"/>
                </a:cubicBezTo>
                <a:cubicBezTo>
                  <a:pt x="1128800" y="63334"/>
                  <a:pt x="1140407" y="68216"/>
                  <a:pt x="1152551" y="71252"/>
                </a:cubicBezTo>
                <a:lnTo>
                  <a:pt x="1200052" y="83127"/>
                </a:lnTo>
                <a:cubicBezTo>
                  <a:pt x="1215886" y="91044"/>
                  <a:pt x="1230531" y="102015"/>
                  <a:pt x="1247553" y="106878"/>
                </a:cubicBezTo>
                <a:cubicBezTo>
                  <a:pt x="1286368" y="117968"/>
                  <a:pt x="1328010" y="117861"/>
                  <a:pt x="1366307" y="130628"/>
                </a:cubicBezTo>
                <a:lnTo>
                  <a:pt x="1401932" y="142504"/>
                </a:lnTo>
                <a:cubicBezTo>
                  <a:pt x="1405891" y="154379"/>
                  <a:pt x="1410772" y="165986"/>
                  <a:pt x="1413808" y="178130"/>
                </a:cubicBezTo>
                <a:cubicBezTo>
                  <a:pt x="1442473" y="292786"/>
                  <a:pt x="1410410" y="191687"/>
                  <a:pt x="1437558" y="273132"/>
                </a:cubicBezTo>
                <a:cubicBezTo>
                  <a:pt x="1433042" y="295714"/>
                  <a:pt x="1425980" y="343792"/>
                  <a:pt x="1413808" y="368135"/>
                </a:cubicBezTo>
                <a:cubicBezTo>
                  <a:pt x="1407425" y="380901"/>
                  <a:pt x="1401202" y="394845"/>
                  <a:pt x="1390057" y="403761"/>
                </a:cubicBezTo>
                <a:cubicBezTo>
                  <a:pt x="1380282" y="411581"/>
                  <a:pt x="1366306" y="411678"/>
                  <a:pt x="1354431" y="415636"/>
                </a:cubicBezTo>
                <a:cubicBezTo>
                  <a:pt x="1346514" y="427511"/>
                  <a:pt x="1341289" y="441714"/>
                  <a:pt x="1330681" y="451262"/>
                </a:cubicBezTo>
                <a:cubicBezTo>
                  <a:pt x="1327968" y="453704"/>
                  <a:pt x="1231222" y="528454"/>
                  <a:pt x="1200052" y="546265"/>
                </a:cubicBezTo>
                <a:cubicBezTo>
                  <a:pt x="1184682" y="555048"/>
                  <a:pt x="1168385" y="562098"/>
                  <a:pt x="1152551" y="570015"/>
                </a:cubicBezTo>
                <a:cubicBezTo>
                  <a:pt x="1092704" y="629862"/>
                  <a:pt x="1144313" y="588874"/>
                  <a:pt x="1081299" y="617517"/>
                </a:cubicBezTo>
                <a:cubicBezTo>
                  <a:pt x="1058692" y="627793"/>
                  <a:pt x="964102" y="680020"/>
                  <a:pt x="926920" y="688769"/>
                </a:cubicBezTo>
                <a:cubicBezTo>
                  <a:pt x="880044" y="699799"/>
                  <a:pt x="784416" y="712519"/>
                  <a:pt x="784416" y="712519"/>
                </a:cubicBezTo>
                <a:cubicBezTo>
                  <a:pt x="673580" y="708561"/>
                  <a:pt x="562611" y="707353"/>
                  <a:pt x="451907" y="700644"/>
                </a:cubicBezTo>
                <a:cubicBezTo>
                  <a:pt x="394120" y="697142"/>
                  <a:pt x="403080" y="688437"/>
                  <a:pt x="356904" y="676893"/>
                </a:cubicBezTo>
                <a:cubicBezTo>
                  <a:pt x="337322" y="671998"/>
                  <a:pt x="317319" y="668976"/>
                  <a:pt x="297527" y="665018"/>
                </a:cubicBezTo>
                <a:cubicBezTo>
                  <a:pt x="277735" y="657101"/>
                  <a:pt x="258525" y="647536"/>
                  <a:pt x="238151" y="641267"/>
                </a:cubicBezTo>
                <a:cubicBezTo>
                  <a:pt x="206952" y="631667"/>
                  <a:pt x="174115" y="627840"/>
                  <a:pt x="143148" y="617517"/>
                </a:cubicBezTo>
                <a:lnTo>
                  <a:pt x="71896" y="593766"/>
                </a:lnTo>
                <a:cubicBezTo>
                  <a:pt x="60021" y="581891"/>
                  <a:pt x="44426" y="572821"/>
                  <a:pt x="36270" y="558140"/>
                </a:cubicBezTo>
                <a:cubicBezTo>
                  <a:pt x="24112" y="536255"/>
                  <a:pt x="12520" y="486888"/>
                  <a:pt x="12520" y="486888"/>
                </a:cubicBezTo>
                <a:cubicBezTo>
                  <a:pt x="-2308" y="383097"/>
                  <a:pt x="-5942" y="405009"/>
                  <a:pt x="12520" y="285007"/>
                </a:cubicBezTo>
                <a:cubicBezTo>
                  <a:pt x="14423" y="272635"/>
                  <a:pt x="18316" y="260324"/>
                  <a:pt x="24395" y="249382"/>
                </a:cubicBezTo>
                <a:cubicBezTo>
                  <a:pt x="38258" y="224429"/>
                  <a:pt x="44816" y="187157"/>
                  <a:pt x="71896" y="178130"/>
                </a:cubicBezTo>
                <a:cubicBezTo>
                  <a:pt x="118143" y="162713"/>
                  <a:pt x="93668" y="138545"/>
                  <a:pt x="107522" y="118753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324263" y="3586347"/>
            <a:ext cx="1255649" cy="348839"/>
          </a:xfrm>
          <a:custGeom>
            <a:avLst/>
            <a:gdLst>
              <a:gd name="connsiteX0" fmla="*/ 107522 w 1437558"/>
              <a:gd name="connsiteY0" fmla="*/ 118753 h 712519"/>
              <a:gd name="connsiteX1" fmla="*/ 155023 w 1437558"/>
              <a:gd name="connsiteY1" fmla="*/ 59376 h 712519"/>
              <a:gd name="connsiteX2" fmla="*/ 309403 w 1437558"/>
              <a:gd name="connsiteY2" fmla="*/ 23750 h 712519"/>
              <a:gd name="connsiteX3" fmla="*/ 558784 w 1437558"/>
              <a:gd name="connsiteY3" fmla="*/ 0 h 712519"/>
              <a:gd name="connsiteX4" fmla="*/ 938795 w 1437558"/>
              <a:gd name="connsiteY4" fmla="*/ 11875 h 712519"/>
              <a:gd name="connsiteX5" fmla="*/ 974421 w 1437558"/>
              <a:gd name="connsiteY5" fmla="*/ 23750 h 712519"/>
              <a:gd name="connsiteX6" fmla="*/ 1045673 w 1437558"/>
              <a:gd name="connsiteY6" fmla="*/ 35626 h 712519"/>
              <a:gd name="connsiteX7" fmla="*/ 1116925 w 1437558"/>
              <a:gd name="connsiteY7" fmla="*/ 59376 h 712519"/>
              <a:gd name="connsiteX8" fmla="*/ 1152551 w 1437558"/>
              <a:gd name="connsiteY8" fmla="*/ 71252 h 712519"/>
              <a:gd name="connsiteX9" fmla="*/ 1200052 w 1437558"/>
              <a:gd name="connsiteY9" fmla="*/ 83127 h 712519"/>
              <a:gd name="connsiteX10" fmla="*/ 1247553 w 1437558"/>
              <a:gd name="connsiteY10" fmla="*/ 106878 h 712519"/>
              <a:gd name="connsiteX11" fmla="*/ 1366307 w 1437558"/>
              <a:gd name="connsiteY11" fmla="*/ 130628 h 712519"/>
              <a:gd name="connsiteX12" fmla="*/ 1401932 w 1437558"/>
              <a:gd name="connsiteY12" fmla="*/ 142504 h 712519"/>
              <a:gd name="connsiteX13" fmla="*/ 1413808 w 1437558"/>
              <a:gd name="connsiteY13" fmla="*/ 178130 h 712519"/>
              <a:gd name="connsiteX14" fmla="*/ 1437558 w 1437558"/>
              <a:gd name="connsiteY14" fmla="*/ 273132 h 712519"/>
              <a:gd name="connsiteX15" fmla="*/ 1413808 w 1437558"/>
              <a:gd name="connsiteY15" fmla="*/ 368135 h 712519"/>
              <a:gd name="connsiteX16" fmla="*/ 1390057 w 1437558"/>
              <a:gd name="connsiteY16" fmla="*/ 403761 h 712519"/>
              <a:gd name="connsiteX17" fmla="*/ 1354431 w 1437558"/>
              <a:gd name="connsiteY17" fmla="*/ 415636 h 712519"/>
              <a:gd name="connsiteX18" fmla="*/ 1330681 w 1437558"/>
              <a:gd name="connsiteY18" fmla="*/ 451262 h 712519"/>
              <a:gd name="connsiteX19" fmla="*/ 1200052 w 1437558"/>
              <a:gd name="connsiteY19" fmla="*/ 546265 h 712519"/>
              <a:gd name="connsiteX20" fmla="*/ 1152551 w 1437558"/>
              <a:gd name="connsiteY20" fmla="*/ 570015 h 712519"/>
              <a:gd name="connsiteX21" fmla="*/ 1081299 w 1437558"/>
              <a:gd name="connsiteY21" fmla="*/ 617517 h 712519"/>
              <a:gd name="connsiteX22" fmla="*/ 926920 w 1437558"/>
              <a:gd name="connsiteY22" fmla="*/ 688769 h 712519"/>
              <a:gd name="connsiteX23" fmla="*/ 784416 w 1437558"/>
              <a:gd name="connsiteY23" fmla="*/ 712519 h 712519"/>
              <a:gd name="connsiteX24" fmla="*/ 451907 w 1437558"/>
              <a:gd name="connsiteY24" fmla="*/ 700644 h 712519"/>
              <a:gd name="connsiteX25" fmla="*/ 356904 w 1437558"/>
              <a:gd name="connsiteY25" fmla="*/ 676893 h 712519"/>
              <a:gd name="connsiteX26" fmla="*/ 297527 w 1437558"/>
              <a:gd name="connsiteY26" fmla="*/ 665018 h 712519"/>
              <a:gd name="connsiteX27" fmla="*/ 238151 w 1437558"/>
              <a:gd name="connsiteY27" fmla="*/ 641267 h 712519"/>
              <a:gd name="connsiteX28" fmla="*/ 143148 w 1437558"/>
              <a:gd name="connsiteY28" fmla="*/ 617517 h 712519"/>
              <a:gd name="connsiteX29" fmla="*/ 71896 w 1437558"/>
              <a:gd name="connsiteY29" fmla="*/ 593766 h 712519"/>
              <a:gd name="connsiteX30" fmla="*/ 36270 w 1437558"/>
              <a:gd name="connsiteY30" fmla="*/ 558140 h 712519"/>
              <a:gd name="connsiteX31" fmla="*/ 12520 w 1437558"/>
              <a:gd name="connsiteY31" fmla="*/ 486888 h 712519"/>
              <a:gd name="connsiteX32" fmla="*/ 12520 w 1437558"/>
              <a:gd name="connsiteY32" fmla="*/ 285007 h 712519"/>
              <a:gd name="connsiteX33" fmla="*/ 24395 w 1437558"/>
              <a:gd name="connsiteY33" fmla="*/ 249382 h 712519"/>
              <a:gd name="connsiteX34" fmla="*/ 71896 w 1437558"/>
              <a:gd name="connsiteY34" fmla="*/ 178130 h 712519"/>
              <a:gd name="connsiteX35" fmla="*/ 107522 w 1437558"/>
              <a:gd name="connsiteY35" fmla="*/ 118753 h 71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7558" h="712519">
                <a:moveTo>
                  <a:pt x="107522" y="118753"/>
                </a:moveTo>
                <a:cubicBezTo>
                  <a:pt x="121376" y="98961"/>
                  <a:pt x="134258" y="73911"/>
                  <a:pt x="155023" y="59376"/>
                </a:cubicBezTo>
                <a:cubicBezTo>
                  <a:pt x="189105" y="35518"/>
                  <a:pt x="272738" y="29391"/>
                  <a:pt x="309403" y="23750"/>
                </a:cubicBezTo>
                <a:cubicBezTo>
                  <a:pt x="458454" y="819"/>
                  <a:pt x="309424" y="16624"/>
                  <a:pt x="558784" y="0"/>
                </a:cubicBezTo>
                <a:cubicBezTo>
                  <a:pt x="685454" y="3958"/>
                  <a:pt x="812269" y="4645"/>
                  <a:pt x="938795" y="11875"/>
                </a:cubicBezTo>
                <a:cubicBezTo>
                  <a:pt x="951292" y="12589"/>
                  <a:pt x="962201" y="21035"/>
                  <a:pt x="974421" y="23750"/>
                </a:cubicBezTo>
                <a:cubicBezTo>
                  <a:pt x="997926" y="28973"/>
                  <a:pt x="1022314" y="29786"/>
                  <a:pt x="1045673" y="35626"/>
                </a:cubicBezTo>
                <a:cubicBezTo>
                  <a:pt x="1069961" y="41698"/>
                  <a:pt x="1093174" y="51459"/>
                  <a:pt x="1116925" y="59376"/>
                </a:cubicBezTo>
                <a:cubicBezTo>
                  <a:pt x="1128800" y="63334"/>
                  <a:pt x="1140407" y="68216"/>
                  <a:pt x="1152551" y="71252"/>
                </a:cubicBezTo>
                <a:lnTo>
                  <a:pt x="1200052" y="83127"/>
                </a:lnTo>
                <a:cubicBezTo>
                  <a:pt x="1215886" y="91044"/>
                  <a:pt x="1230531" y="102015"/>
                  <a:pt x="1247553" y="106878"/>
                </a:cubicBezTo>
                <a:cubicBezTo>
                  <a:pt x="1286368" y="117968"/>
                  <a:pt x="1328010" y="117861"/>
                  <a:pt x="1366307" y="130628"/>
                </a:cubicBezTo>
                <a:lnTo>
                  <a:pt x="1401932" y="142504"/>
                </a:lnTo>
                <a:cubicBezTo>
                  <a:pt x="1405891" y="154379"/>
                  <a:pt x="1410772" y="165986"/>
                  <a:pt x="1413808" y="178130"/>
                </a:cubicBezTo>
                <a:cubicBezTo>
                  <a:pt x="1442473" y="292786"/>
                  <a:pt x="1410410" y="191687"/>
                  <a:pt x="1437558" y="273132"/>
                </a:cubicBezTo>
                <a:cubicBezTo>
                  <a:pt x="1433042" y="295714"/>
                  <a:pt x="1425980" y="343792"/>
                  <a:pt x="1413808" y="368135"/>
                </a:cubicBezTo>
                <a:cubicBezTo>
                  <a:pt x="1407425" y="380901"/>
                  <a:pt x="1401202" y="394845"/>
                  <a:pt x="1390057" y="403761"/>
                </a:cubicBezTo>
                <a:cubicBezTo>
                  <a:pt x="1380282" y="411581"/>
                  <a:pt x="1366306" y="411678"/>
                  <a:pt x="1354431" y="415636"/>
                </a:cubicBezTo>
                <a:cubicBezTo>
                  <a:pt x="1346514" y="427511"/>
                  <a:pt x="1341289" y="441714"/>
                  <a:pt x="1330681" y="451262"/>
                </a:cubicBezTo>
                <a:cubicBezTo>
                  <a:pt x="1327968" y="453704"/>
                  <a:pt x="1231222" y="528454"/>
                  <a:pt x="1200052" y="546265"/>
                </a:cubicBezTo>
                <a:cubicBezTo>
                  <a:pt x="1184682" y="555048"/>
                  <a:pt x="1168385" y="562098"/>
                  <a:pt x="1152551" y="570015"/>
                </a:cubicBezTo>
                <a:cubicBezTo>
                  <a:pt x="1092704" y="629862"/>
                  <a:pt x="1144313" y="588874"/>
                  <a:pt x="1081299" y="617517"/>
                </a:cubicBezTo>
                <a:cubicBezTo>
                  <a:pt x="1058692" y="627793"/>
                  <a:pt x="964102" y="680020"/>
                  <a:pt x="926920" y="688769"/>
                </a:cubicBezTo>
                <a:cubicBezTo>
                  <a:pt x="880044" y="699799"/>
                  <a:pt x="784416" y="712519"/>
                  <a:pt x="784416" y="712519"/>
                </a:cubicBezTo>
                <a:cubicBezTo>
                  <a:pt x="673580" y="708561"/>
                  <a:pt x="562611" y="707353"/>
                  <a:pt x="451907" y="700644"/>
                </a:cubicBezTo>
                <a:cubicBezTo>
                  <a:pt x="394120" y="697142"/>
                  <a:pt x="403080" y="688437"/>
                  <a:pt x="356904" y="676893"/>
                </a:cubicBezTo>
                <a:cubicBezTo>
                  <a:pt x="337322" y="671998"/>
                  <a:pt x="317319" y="668976"/>
                  <a:pt x="297527" y="665018"/>
                </a:cubicBezTo>
                <a:cubicBezTo>
                  <a:pt x="277735" y="657101"/>
                  <a:pt x="258525" y="647536"/>
                  <a:pt x="238151" y="641267"/>
                </a:cubicBezTo>
                <a:cubicBezTo>
                  <a:pt x="206952" y="631667"/>
                  <a:pt x="174115" y="627840"/>
                  <a:pt x="143148" y="617517"/>
                </a:cubicBezTo>
                <a:lnTo>
                  <a:pt x="71896" y="593766"/>
                </a:lnTo>
                <a:cubicBezTo>
                  <a:pt x="60021" y="581891"/>
                  <a:pt x="44426" y="572821"/>
                  <a:pt x="36270" y="558140"/>
                </a:cubicBezTo>
                <a:cubicBezTo>
                  <a:pt x="24112" y="536255"/>
                  <a:pt x="12520" y="486888"/>
                  <a:pt x="12520" y="486888"/>
                </a:cubicBezTo>
                <a:cubicBezTo>
                  <a:pt x="-2308" y="383097"/>
                  <a:pt x="-5942" y="405009"/>
                  <a:pt x="12520" y="285007"/>
                </a:cubicBezTo>
                <a:cubicBezTo>
                  <a:pt x="14423" y="272635"/>
                  <a:pt x="18316" y="260324"/>
                  <a:pt x="24395" y="249382"/>
                </a:cubicBezTo>
                <a:cubicBezTo>
                  <a:pt x="38258" y="224429"/>
                  <a:pt x="44816" y="187157"/>
                  <a:pt x="71896" y="178130"/>
                </a:cubicBezTo>
                <a:cubicBezTo>
                  <a:pt x="118143" y="162713"/>
                  <a:pt x="93668" y="138545"/>
                  <a:pt x="107522" y="118753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190667" y="5976264"/>
            <a:ext cx="1055754" cy="458182"/>
          </a:xfrm>
          <a:custGeom>
            <a:avLst/>
            <a:gdLst>
              <a:gd name="connsiteX0" fmla="*/ 107522 w 1437558"/>
              <a:gd name="connsiteY0" fmla="*/ 118753 h 712519"/>
              <a:gd name="connsiteX1" fmla="*/ 155023 w 1437558"/>
              <a:gd name="connsiteY1" fmla="*/ 59376 h 712519"/>
              <a:gd name="connsiteX2" fmla="*/ 309403 w 1437558"/>
              <a:gd name="connsiteY2" fmla="*/ 23750 h 712519"/>
              <a:gd name="connsiteX3" fmla="*/ 558784 w 1437558"/>
              <a:gd name="connsiteY3" fmla="*/ 0 h 712519"/>
              <a:gd name="connsiteX4" fmla="*/ 938795 w 1437558"/>
              <a:gd name="connsiteY4" fmla="*/ 11875 h 712519"/>
              <a:gd name="connsiteX5" fmla="*/ 974421 w 1437558"/>
              <a:gd name="connsiteY5" fmla="*/ 23750 h 712519"/>
              <a:gd name="connsiteX6" fmla="*/ 1045673 w 1437558"/>
              <a:gd name="connsiteY6" fmla="*/ 35626 h 712519"/>
              <a:gd name="connsiteX7" fmla="*/ 1116925 w 1437558"/>
              <a:gd name="connsiteY7" fmla="*/ 59376 h 712519"/>
              <a:gd name="connsiteX8" fmla="*/ 1152551 w 1437558"/>
              <a:gd name="connsiteY8" fmla="*/ 71252 h 712519"/>
              <a:gd name="connsiteX9" fmla="*/ 1200052 w 1437558"/>
              <a:gd name="connsiteY9" fmla="*/ 83127 h 712519"/>
              <a:gd name="connsiteX10" fmla="*/ 1247553 w 1437558"/>
              <a:gd name="connsiteY10" fmla="*/ 106878 h 712519"/>
              <a:gd name="connsiteX11" fmla="*/ 1366307 w 1437558"/>
              <a:gd name="connsiteY11" fmla="*/ 130628 h 712519"/>
              <a:gd name="connsiteX12" fmla="*/ 1401932 w 1437558"/>
              <a:gd name="connsiteY12" fmla="*/ 142504 h 712519"/>
              <a:gd name="connsiteX13" fmla="*/ 1413808 w 1437558"/>
              <a:gd name="connsiteY13" fmla="*/ 178130 h 712519"/>
              <a:gd name="connsiteX14" fmla="*/ 1437558 w 1437558"/>
              <a:gd name="connsiteY14" fmla="*/ 273132 h 712519"/>
              <a:gd name="connsiteX15" fmla="*/ 1413808 w 1437558"/>
              <a:gd name="connsiteY15" fmla="*/ 368135 h 712519"/>
              <a:gd name="connsiteX16" fmla="*/ 1390057 w 1437558"/>
              <a:gd name="connsiteY16" fmla="*/ 403761 h 712519"/>
              <a:gd name="connsiteX17" fmla="*/ 1354431 w 1437558"/>
              <a:gd name="connsiteY17" fmla="*/ 415636 h 712519"/>
              <a:gd name="connsiteX18" fmla="*/ 1330681 w 1437558"/>
              <a:gd name="connsiteY18" fmla="*/ 451262 h 712519"/>
              <a:gd name="connsiteX19" fmla="*/ 1200052 w 1437558"/>
              <a:gd name="connsiteY19" fmla="*/ 546265 h 712519"/>
              <a:gd name="connsiteX20" fmla="*/ 1152551 w 1437558"/>
              <a:gd name="connsiteY20" fmla="*/ 570015 h 712519"/>
              <a:gd name="connsiteX21" fmla="*/ 1081299 w 1437558"/>
              <a:gd name="connsiteY21" fmla="*/ 617517 h 712519"/>
              <a:gd name="connsiteX22" fmla="*/ 926920 w 1437558"/>
              <a:gd name="connsiteY22" fmla="*/ 688769 h 712519"/>
              <a:gd name="connsiteX23" fmla="*/ 784416 w 1437558"/>
              <a:gd name="connsiteY23" fmla="*/ 712519 h 712519"/>
              <a:gd name="connsiteX24" fmla="*/ 451907 w 1437558"/>
              <a:gd name="connsiteY24" fmla="*/ 700644 h 712519"/>
              <a:gd name="connsiteX25" fmla="*/ 356904 w 1437558"/>
              <a:gd name="connsiteY25" fmla="*/ 676893 h 712519"/>
              <a:gd name="connsiteX26" fmla="*/ 297527 w 1437558"/>
              <a:gd name="connsiteY26" fmla="*/ 665018 h 712519"/>
              <a:gd name="connsiteX27" fmla="*/ 238151 w 1437558"/>
              <a:gd name="connsiteY27" fmla="*/ 641267 h 712519"/>
              <a:gd name="connsiteX28" fmla="*/ 143148 w 1437558"/>
              <a:gd name="connsiteY28" fmla="*/ 617517 h 712519"/>
              <a:gd name="connsiteX29" fmla="*/ 71896 w 1437558"/>
              <a:gd name="connsiteY29" fmla="*/ 593766 h 712519"/>
              <a:gd name="connsiteX30" fmla="*/ 36270 w 1437558"/>
              <a:gd name="connsiteY30" fmla="*/ 558140 h 712519"/>
              <a:gd name="connsiteX31" fmla="*/ 12520 w 1437558"/>
              <a:gd name="connsiteY31" fmla="*/ 486888 h 712519"/>
              <a:gd name="connsiteX32" fmla="*/ 12520 w 1437558"/>
              <a:gd name="connsiteY32" fmla="*/ 285007 h 712519"/>
              <a:gd name="connsiteX33" fmla="*/ 24395 w 1437558"/>
              <a:gd name="connsiteY33" fmla="*/ 249382 h 712519"/>
              <a:gd name="connsiteX34" fmla="*/ 71896 w 1437558"/>
              <a:gd name="connsiteY34" fmla="*/ 178130 h 712519"/>
              <a:gd name="connsiteX35" fmla="*/ 107522 w 1437558"/>
              <a:gd name="connsiteY35" fmla="*/ 118753 h 71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7558" h="712519">
                <a:moveTo>
                  <a:pt x="107522" y="118753"/>
                </a:moveTo>
                <a:cubicBezTo>
                  <a:pt x="121376" y="98961"/>
                  <a:pt x="134258" y="73911"/>
                  <a:pt x="155023" y="59376"/>
                </a:cubicBezTo>
                <a:cubicBezTo>
                  <a:pt x="189105" y="35518"/>
                  <a:pt x="272738" y="29391"/>
                  <a:pt x="309403" y="23750"/>
                </a:cubicBezTo>
                <a:cubicBezTo>
                  <a:pt x="458454" y="819"/>
                  <a:pt x="309424" y="16624"/>
                  <a:pt x="558784" y="0"/>
                </a:cubicBezTo>
                <a:cubicBezTo>
                  <a:pt x="685454" y="3958"/>
                  <a:pt x="812269" y="4645"/>
                  <a:pt x="938795" y="11875"/>
                </a:cubicBezTo>
                <a:cubicBezTo>
                  <a:pt x="951292" y="12589"/>
                  <a:pt x="962201" y="21035"/>
                  <a:pt x="974421" y="23750"/>
                </a:cubicBezTo>
                <a:cubicBezTo>
                  <a:pt x="997926" y="28973"/>
                  <a:pt x="1022314" y="29786"/>
                  <a:pt x="1045673" y="35626"/>
                </a:cubicBezTo>
                <a:cubicBezTo>
                  <a:pt x="1069961" y="41698"/>
                  <a:pt x="1093174" y="51459"/>
                  <a:pt x="1116925" y="59376"/>
                </a:cubicBezTo>
                <a:cubicBezTo>
                  <a:pt x="1128800" y="63334"/>
                  <a:pt x="1140407" y="68216"/>
                  <a:pt x="1152551" y="71252"/>
                </a:cubicBezTo>
                <a:lnTo>
                  <a:pt x="1200052" y="83127"/>
                </a:lnTo>
                <a:cubicBezTo>
                  <a:pt x="1215886" y="91044"/>
                  <a:pt x="1230531" y="102015"/>
                  <a:pt x="1247553" y="106878"/>
                </a:cubicBezTo>
                <a:cubicBezTo>
                  <a:pt x="1286368" y="117968"/>
                  <a:pt x="1328010" y="117861"/>
                  <a:pt x="1366307" y="130628"/>
                </a:cubicBezTo>
                <a:lnTo>
                  <a:pt x="1401932" y="142504"/>
                </a:lnTo>
                <a:cubicBezTo>
                  <a:pt x="1405891" y="154379"/>
                  <a:pt x="1410772" y="165986"/>
                  <a:pt x="1413808" y="178130"/>
                </a:cubicBezTo>
                <a:cubicBezTo>
                  <a:pt x="1442473" y="292786"/>
                  <a:pt x="1410410" y="191687"/>
                  <a:pt x="1437558" y="273132"/>
                </a:cubicBezTo>
                <a:cubicBezTo>
                  <a:pt x="1433042" y="295714"/>
                  <a:pt x="1425980" y="343792"/>
                  <a:pt x="1413808" y="368135"/>
                </a:cubicBezTo>
                <a:cubicBezTo>
                  <a:pt x="1407425" y="380901"/>
                  <a:pt x="1401202" y="394845"/>
                  <a:pt x="1390057" y="403761"/>
                </a:cubicBezTo>
                <a:cubicBezTo>
                  <a:pt x="1380282" y="411581"/>
                  <a:pt x="1366306" y="411678"/>
                  <a:pt x="1354431" y="415636"/>
                </a:cubicBezTo>
                <a:cubicBezTo>
                  <a:pt x="1346514" y="427511"/>
                  <a:pt x="1341289" y="441714"/>
                  <a:pt x="1330681" y="451262"/>
                </a:cubicBezTo>
                <a:cubicBezTo>
                  <a:pt x="1327968" y="453704"/>
                  <a:pt x="1231222" y="528454"/>
                  <a:pt x="1200052" y="546265"/>
                </a:cubicBezTo>
                <a:cubicBezTo>
                  <a:pt x="1184682" y="555048"/>
                  <a:pt x="1168385" y="562098"/>
                  <a:pt x="1152551" y="570015"/>
                </a:cubicBezTo>
                <a:cubicBezTo>
                  <a:pt x="1092704" y="629862"/>
                  <a:pt x="1144313" y="588874"/>
                  <a:pt x="1081299" y="617517"/>
                </a:cubicBezTo>
                <a:cubicBezTo>
                  <a:pt x="1058692" y="627793"/>
                  <a:pt x="964102" y="680020"/>
                  <a:pt x="926920" y="688769"/>
                </a:cubicBezTo>
                <a:cubicBezTo>
                  <a:pt x="880044" y="699799"/>
                  <a:pt x="784416" y="712519"/>
                  <a:pt x="784416" y="712519"/>
                </a:cubicBezTo>
                <a:cubicBezTo>
                  <a:pt x="673580" y="708561"/>
                  <a:pt x="562611" y="707353"/>
                  <a:pt x="451907" y="700644"/>
                </a:cubicBezTo>
                <a:cubicBezTo>
                  <a:pt x="394120" y="697142"/>
                  <a:pt x="403080" y="688437"/>
                  <a:pt x="356904" y="676893"/>
                </a:cubicBezTo>
                <a:cubicBezTo>
                  <a:pt x="337322" y="671998"/>
                  <a:pt x="317319" y="668976"/>
                  <a:pt x="297527" y="665018"/>
                </a:cubicBezTo>
                <a:cubicBezTo>
                  <a:pt x="277735" y="657101"/>
                  <a:pt x="258525" y="647536"/>
                  <a:pt x="238151" y="641267"/>
                </a:cubicBezTo>
                <a:cubicBezTo>
                  <a:pt x="206952" y="631667"/>
                  <a:pt x="174115" y="627840"/>
                  <a:pt x="143148" y="617517"/>
                </a:cubicBezTo>
                <a:lnTo>
                  <a:pt x="71896" y="593766"/>
                </a:lnTo>
                <a:cubicBezTo>
                  <a:pt x="60021" y="581891"/>
                  <a:pt x="44426" y="572821"/>
                  <a:pt x="36270" y="558140"/>
                </a:cubicBezTo>
                <a:cubicBezTo>
                  <a:pt x="24112" y="536255"/>
                  <a:pt x="12520" y="486888"/>
                  <a:pt x="12520" y="486888"/>
                </a:cubicBezTo>
                <a:cubicBezTo>
                  <a:pt x="-2308" y="383097"/>
                  <a:pt x="-5942" y="405009"/>
                  <a:pt x="12520" y="285007"/>
                </a:cubicBezTo>
                <a:cubicBezTo>
                  <a:pt x="14423" y="272635"/>
                  <a:pt x="18316" y="260324"/>
                  <a:pt x="24395" y="249382"/>
                </a:cubicBezTo>
                <a:cubicBezTo>
                  <a:pt x="38258" y="224429"/>
                  <a:pt x="44816" y="187157"/>
                  <a:pt x="71896" y="178130"/>
                </a:cubicBezTo>
                <a:cubicBezTo>
                  <a:pt x="118143" y="162713"/>
                  <a:pt x="93668" y="138545"/>
                  <a:pt x="107522" y="118753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424210" y="6020790"/>
            <a:ext cx="1055754" cy="366155"/>
          </a:xfrm>
          <a:custGeom>
            <a:avLst/>
            <a:gdLst>
              <a:gd name="connsiteX0" fmla="*/ 107522 w 1437558"/>
              <a:gd name="connsiteY0" fmla="*/ 118753 h 712519"/>
              <a:gd name="connsiteX1" fmla="*/ 155023 w 1437558"/>
              <a:gd name="connsiteY1" fmla="*/ 59376 h 712519"/>
              <a:gd name="connsiteX2" fmla="*/ 309403 w 1437558"/>
              <a:gd name="connsiteY2" fmla="*/ 23750 h 712519"/>
              <a:gd name="connsiteX3" fmla="*/ 558784 w 1437558"/>
              <a:gd name="connsiteY3" fmla="*/ 0 h 712519"/>
              <a:gd name="connsiteX4" fmla="*/ 938795 w 1437558"/>
              <a:gd name="connsiteY4" fmla="*/ 11875 h 712519"/>
              <a:gd name="connsiteX5" fmla="*/ 974421 w 1437558"/>
              <a:gd name="connsiteY5" fmla="*/ 23750 h 712519"/>
              <a:gd name="connsiteX6" fmla="*/ 1045673 w 1437558"/>
              <a:gd name="connsiteY6" fmla="*/ 35626 h 712519"/>
              <a:gd name="connsiteX7" fmla="*/ 1116925 w 1437558"/>
              <a:gd name="connsiteY7" fmla="*/ 59376 h 712519"/>
              <a:gd name="connsiteX8" fmla="*/ 1152551 w 1437558"/>
              <a:gd name="connsiteY8" fmla="*/ 71252 h 712519"/>
              <a:gd name="connsiteX9" fmla="*/ 1200052 w 1437558"/>
              <a:gd name="connsiteY9" fmla="*/ 83127 h 712519"/>
              <a:gd name="connsiteX10" fmla="*/ 1247553 w 1437558"/>
              <a:gd name="connsiteY10" fmla="*/ 106878 h 712519"/>
              <a:gd name="connsiteX11" fmla="*/ 1366307 w 1437558"/>
              <a:gd name="connsiteY11" fmla="*/ 130628 h 712519"/>
              <a:gd name="connsiteX12" fmla="*/ 1401932 w 1437558"/>
              <a:gd name="connsiteY12" fmla="*/ 142504 h 712519"/>
              <a:gd name="connsiteX13" fmla="*/ 1413808 w 1437558"/>
              <a:gd name="connsiteY13" fmla="*/ 178130 h 712519"/>
              <a:gd name="connsiteX14" fmla="*/ 1437558 w 1437558"/>
              <a:gd name="connsiteY14" fmla="*/ 273132 h 712519"/>
              <a:gd name="connsiteX15" fmla="*/ 1413808 w 1437558"/>
              <a:gd name="connsiteY15" fmla="*/ 368135 h 712519"/>
              <a:gd name="connsiteX16" fmla="*/ 1390057 w 1437558"/>
              <a:gd name="connsiteY16" fmla="*/ 403761 h 712519"/>
              <a:gd name="connsiteX17" fmla="*/ 1354431 w 1437558"/>
              <a:gd name="connsiteY17" fmla="*/ 415636 h 712519"/>
              <a:gd name="connsiteX18" fmla="*/ 1330681 w 1437558"/>
              <a:gd name="connsiteY18" fmla="*/ 451262 h 712519"/>
              <a:gd name="connsiteX19" fmla="*/ 1200052 w 1437558"/>
              <a:gd name="connsiteY19" fmla="*/ 546265 h 712519"/>
              <a:gd name="connsiteX20" fmla="*/ 1152551 w 1437558"/>
              <a:gd name="connsiteY20" fmla="*/ 570015 h 712519"/>
              <a:gd name="connsiteX21" fmla="*/ 1081299 w 1437558"/>
              <a:gd name="connsiteY21" fmla="*/ 617517 h 712519"/>
              <a:gd name="connsiteX22" fmla="*/ 926920 w 1437558"/>
              <a:gd name="connsiteY22" fmla="*/ 688769 h 712519"/>
              <a:gd name="connsiteX23" fmla="*/ 784416 w 1437558"/>
              <a:gd name="connsiteY23" fmla="*/ 712519 h 712519"/>
              <a:gd name="connsiteX24" fmla="*/ 451907 w 1437558"/>
              <a:gd name="connsiteY24" fmla="*/ 700644 h 712519"/>
              <a:gd name="connsiteX25" fmla="*/ 356904 w 1437558"/>
              <a:gd name="connsiteY25" fmla="*/ 676893 h 712519"/>
              <a:gd name="connsiteX26" fmla="*/ 297527 w 1437558"/>
              <a:gd name="connsiteY26" fmla="*/ 665018 h 712519"/>
              <a:gd name="connsiteX27" fmla="*/ 238151 w 1437558"/>
              <a:gd name="connsiteY27" fmla="*/ 641267 h 712519"/>
              <a:gd name="connsiteX28" fmla="*/ 143148 w 1437558"/>
              <a:gd name="connsiteY28" fmla="*/ 617517 h 712519"/>
              <a:gd name="connsiteX29" fmla="*/ 71896 w 1437558"/>
              <a:gd name="connsiteY29" fmla="*/ 593766 h 712519"/>
              <a:gd name="connsiteX30" fmla="*/ 36270 w 1437558"/>
              <a:gd name="connsiteY30" fmla="*/ 558140 h 712519"/>
              <a:gd name="connsiteX31" fmla="*/ 12520 w 1437558"/>
              <a:gd name="connsiteY31" fmla="*/ 486888 h 712519"/>
              <a:gd name="connsiteX32" fmla="*/ 12520 w 1437558"/>
              <a:gd name="connsiteY32" fmla="*/ 285007 h 712519"/>
              <a:gd name="connsiteX33" fmla="*/ 24395 w 1437558"/>
              <a:gd name="connsiteY33" fmla="*/ 249382 h 712519"/>
              <a:gd name="connsiteX34" fmla="*/ 71896 w 1437558"/>
              <a:gd name="connsiteY34" fmla="*/ 178130 h 712519"/>
              <a:gd name="connsiteX35" fmla="*/ 107522 w 1437558"/>
              <a:gd name="connsiteY35" fmla="*/ 118753 h 71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7558" h="712519">
                <a:moveTo>
                  <a:pt x="107522" y="118753"/>
                </a:moveTo>
                <a:cubicBezTo>
                  <a:pt x="121376" y="98961"/>
                  <a:pt x="134258" y="73911"/>
                  <a:pt x="155023" y="59376"/>
                </a:cubicBezTo>
                <a:cubicBezTo>
                  <a:pt x="189105" y="35518"/>
                  <a:pt x="272738" y="29391"/>
                  <a:pt x="309403" y="23750"/>
                </a:cubicBezTo>
                <a:cubicBezTo>
                  <a:pt x="458454" y="819"/>
                  <a:pt x="309424" y="16624"/>
                  <a:pt x="558784" y="0"/>
                </a:cubicBezTo>
                <a:cubicBezTo>
                  <a:pt x="685454" y="3958"/>
                  <a:pt x="812269" y="4645"/>
                  <a:pt x="938795" y="11875"/>
                </a:cubicBezTo>
                <a:cubicBezTo>
                  <a:pt x="951292" y="12589"/>
                  <a:pt x="962201" y="21035"/>
                  <a:pt x="974421" y="23750"/>
                </a:cubicBezTo>
                <a:cubicBezTo>
                  <a:pt x="997926" y="28973"/>
                  <a:pt x="1022314" y="29786"/>
                  <a:pt x="1045673" y="35626"/>
                </a:cubicBezTo>
                <a:cubicBezTo>
                  <a:pt x="1069961" y="41698"/>
                  <a:pt x="1093174" y="51459"/>
                  <a:pt x="1116925" y="59376"/>
                </a:cubicBezTo>
                <a:cubicBezTo>
                  <a:pt x="1128800" y="63334"/>
                  <a:pt x="1140407" y="68216"/>
                  <a:pt x="1152551" y="71252"/>
                </a:cubicBezTo>
                <a:lnTo>
                  <a:pt x="1200052" y="83127"/>
                </a:lnTo>
                <a:cubicBezTo>
                  <a:pt x="1215886" y="91044"/>
                  <a:pt x="1230531" y="102015"/>
                  <a:pt x="1247553" y="106878"/>
                </a:cubicBezTo>
                <a:cubicBezTo>
                  <a:pt x="1286368" y="117968"/>
                  <a:pt x="1328010" y="117861"/>
                  <a:pt x="1366307" y="130628"/>
                </a:cubicBezTo>
                <a:lnTo>
                  <a:pt x="1401932" y="142504"/>
                </a:lnTo>
                <a:cubicBezTo>
                  <a:pt x="1405891" y="154379"/>
                  <a:pt x="1410772" y="165986"/>
                  <a:pt x="1413808" y="178130"/>
                </a:cubicBezTo>
                <a:cubicBezTo>
                  <a:pt x="1442473" y="292786"/>
                  <a:pt x="1410410" y="191687"/>
                  <a:pt x="1437558" y="273132"/>
                </a:cubicBezTo>
                <a:cubicBezTo>
                  <a:pt x="1433042" y="295714"/>
                  <a:pt x="1425980" y="343792"/>
                  <a:pt x="1413808" y="368135"/>
                </a:cubicBezTo>
                <a:cubicBezTo>
                  <a:pt x="1407425" y="380901"/>
                  <a:pt x="1401202" y="394845"/>
                  <a:pt x="1390057" y="403761"/>
                </a:cubicBezTo>
                <a:cubicBezTo>
                  <a:pt x="1380282" y="411581"/>
                  <a:pt x="1366306" y="411678"/>
                  <a:pt x="1354431" y="415636"/>
                </a:cubicBezTo>
                <a:cubicBezTo>
                  <a:pt x="1346514" y="427511"/>
                  <a:pt x="1341289" y="441714"/>
                  <a:pt x="1330681" y="451262"/>
                </a:cubicBezTo>
                <a:cubicBezTo>
                  <a:pt x="1327968" y="453704"/>
                  <a:pt x="1231222" y="528454"/>
                  <a:pt x="1200052" y="546265"/>
                </a:cubicBezTo>
                <a:cubicBezTo>
                  <a:pt x="1184682" y="555048"/>
                  <a:pt x="1168385" y="562098"/>
                  <a:pt x="1152551" y="570015"/>
                </a:cubicBezTo>
                <a:cubicBezTo>
                  <a:pt x="1092704" y="629862"/>
                  <a:pt x="1144313" y="588874"/>
                  <a:pt x="1081299" y="617517"/>
                </a:cubicBezTo>
                <a:cubicBezTo>
                  <a:pt x="1058692" y="627793"/>
                  <a:pt x="964102" y="680020"/>
                  <a:pt x="926920" y="688769"/>
                </a:cubicBezTo>
                <a:cubicBezTo>
                  <a:pt x="880044" y="699799"/>
                  <a:pt x="784416" y="712519"/>
                  <a:pt x="784416" y="712519"/>
                </a:cubicBezTo>
                <a:cubicBezTo>
                  <a:pt x="673580" y="708561"/>
                  <a:pt x="562611" y="707353"/>
                  <a:pt x="451907" y="700644"/>
                </a:cubicBezTo>
                <a:cubicBezTo>
                  <a:pt x="394120" y="697142"/>
                  <a:pt x="403080" y="688437"/>
                  <a:pt x="356904" y="676893"/>
                </a:cubicBezTo>
                <a:cubicBezTo>
                  <a:pt x="337322" y="671998"/>
                  <a:pt x="317319" y="668976"/>
                  <a:pt x="297527" y="665018"/>
                </a:cubicBezTo>
                <a:cubicBezTo>
                  <a:pt x="277735" y="657101"/>
                  <a:pt x="258525" y="647536"/>
                  <a:pt x="238151" y="641267"/>
                </a:cubicBezTo>
                <a:cubicBezTo>
                  <a:pt x="206952" y="631667"/>
                  <a:pt x="174115" y="627840"/>
                  <a:pt x="143148" y="617517"/>
                </a:cubicBezTo>
                <a:lnTo>
                  <a:pt x="71896" y="593766"/>
                </a:lnTo>
                <a:cubicBezTo>
                  <a:pt x="60021" y="581891"/>
                  <a:pt x="44426" y="572821"/>
                  <a:pt x="36270" y="558140"/>
                </a:cubicBezTo>
                <a:cubicBezTo>
                  <a:pt x="24112" y="536255"/>
                  <a:pt x="12520" y="486888"/>
                  <a:pt x="12520" y="486888"/>
                </a:cubicBezTo>
                <a:cubicBezTo>
                  <a:pt x="-2308" y="383097"/>
                  <a:pt x="-5942" y="405009"/>
                  <a:pt x="12520" y="285007"/>
                </a:cubicBezTo>
                <a:cubicBezTo>
                  <a:pt x="14423" y="272635"/>
                  <a:pt x="18316" y="260324"/>
                  <a:pt x="24395" y="249382"/>
                </a:cubicBezTo>
                <a:cubicBezTo>
                  <a:pt x="38258" y="224429"/>
                  <a:pt x="44816" y="187157"/>
                  <a:pt x="71896" y="178130"/>
                </a:cubicBezTo>
                <a:cubicBezTo>
                  <a:pt x="118143" y="162713"/>
                  <a:pt x="93668" y="138545"/>
                  <a:pt x="107522" y="118753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0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 eaLnBrk="1" hangingPunct="1">
              <a:buBlip>
                <a:blip r:embed="rId3"/>
              </a:buBlip>
              <a:defRPr/>
            </a:pPr>
            <a:r>
              <a:rPr kumimoji="0" lang="en-US" sz="3200" b="1" dirty="0" smtClean="0">
                <a:solidFill>
                  <a:srgbClr val="002060"/>
                </a:solidFill>
                <a:cs typeface="+mj-cs"/>
              </a:rPr>
              <a:t>Evaluation Metrics (Entity Detection)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92042" y="40415"/>
            <a:ext cx="29549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Experiments &amp; Evaluation</a:t>
            </a:r>
          </a:p>
          <a:p>
            <a:pPr marL="342900" indent="-342900" algn="r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Evaluation Metrics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74070" y="1974285"/>
            <a:ext cx="8294917" cy="427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4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Precision</a:t>
            </a:r>
            <a:r>
              <a:rPr lang="en-US" altLang="zh-CN" sz="2400" dirty="0">
                <a:latin typeface="Arial" pitchFamily="34" charset="0"/>
                <a:ea typeface="宋体" pitchFamily="2" charset="-122"/>
                <a:cs typeface="Arial" pitchFamily="34" charset="0"/>
              </a:rPr>
              <a:t> = True Positive/(True </a:t>
            </a:r>
            <a:r>
              <a:rPr lang="en-US" altLang="zh-CN" sz="2400" dirty="0" err="1">
                <a:latin typeface="Arial" pitchFamily="34" charset="0"/>
                <a:ea typeface="宋体" pitchFamily="2" charset="-122"/>
                <a:cs typeface="Arial" pitchFamily="34" charset="0"/>
              </a:rPr>
              <a:t>Positive+False</a:t>
            </a:r>
            <a:r>
              <a:rPr lang="en-US" altLang="zh-CN" sz="2400" dirty="0">
                <a:latin typeface="Arial" pitchFamily="34" charset="0"/>
                <a:ea typeface="宋体" pitchFamily="2" charset="-122"/>
                <a:cs typeface="Arial" pitchFamily="34" charset="0"/>
              </a:rPr>
              <a:t> Positive) 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4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Recall</a:t>
            </a:r>
            <a:r>
              <a:rPr lang="en-US" altLang="zh-CN" sz="2400" dirty="0">
                <a:latin typeface="Arial" pitchFamily="34" charset="0"/>
                <a:ea typeface="宋体" pitchFamily="2" charset="-122"/>
                <a:cs typeface="Arial" pitchFamily="34" charset="0"/>
              </a:rPr>
              <a:t> = True Positive/(True </a:t>
            </a:r>
            <a:r>
              <a:rPr lang="en-US" altLang="zh-CN" sz="2400" dirty="0" err="1">
                <a:latin typeface="Arial" pitchFamily="34" charset="0"/>
                <a:ea typeface="宋体" pitchFamily="2" charset="-122"/>
                <a:cs typeface="Arial" pitchFamily="34" charset="0"/>
              </a:rPr>
              <a:t>Positive+False</a:t>
            </a:r>
            <a:r>
              <a:rPr lang="en-US" altLang="zh-CN" sz="2400" dirty="0">
                <a:latin typeface="Arial" pitchFamily="34" charset="0"/>
                <a:ea typeface="宋体" pitchFamily="2" charset="-122"/>
                <a:cs typeface="Arial" pitchFamily="34" charset="0"/>
              </a:rPr>
              <a:t> Negative</a:t>
            </a:r>
            <a:r>
              <a:rPr lang="en-US" altLang="zh-CN" sz="2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)</a:t>
            </a:r>
            <a:endParaRPr lang="en-US" altLang="zh-CN" sz="24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4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F-value</a:t>
            </a:r>
            <a:r>
              <a:rPr lang="en-US" altLang="zh-CN" sz="2400" dirty="0">
                <a:latin typeface="Arial" pitchFamily="34" charset="0"/>
                <a:ea typeface="宋体" pitchFamily="2" charset="-122"/>
                <a:cs typeface="Arial" pitchFamily="34" charset="0"/>
              </a:rPr>
              <a:t> = 2 x Precision x Recall/(</a:t>
            </a:r>
            <a:r>
              <a:rPr lang="en-US" altLang="zh-CN" sz="2400" dirty="0" err="1">
                <a:latin typeface="Arial" pitchFamily="34" charset="0"/>
                <a:ea typeface="宋体" pitchFamily="2" charset="-122"/>
                <a:cs typeface="Arial" pitchFamily="34" charset="0"/>
              </a:rPr>
              <a:t>Precision+Recall</a:t>
            </a:r>
            <a:r>
              <a:rPr lang="en-US" altLang="zh-CN" sz="2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)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entity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identified from the note and linked to the correct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 name</a:t>
            </a:r>
            <a:endParaRPr lang="en-US" altLang="zh-CN" sz="24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4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buFontTx/>
              <a:buNone/>
              <a:defRPr/>
            </a:pPr>
            <a:endParaRPr lang="en-US" altLang="zh-CN" sz="2000" b="1" dirty="0" smtClean="0">
              <a:solidFill>
                <a:schemeClr val="accent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7" y="1781299"/>
            <a:ext cx="8874243" cy="345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>
              <a:buBlip>
                <a:blip r:embed="rId4"/>
              </a:buBlip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Results on All Entities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92042" y="40415"/>
            <a:ext cx="29549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Experiments &amp; Evaluation</a:t>
            </a:r>
          </a:p>
          <a:p>
            <a:pPr marL="342900" indent="-342900" algn="r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Results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9111" y="5142015"/>
            <a:ext cx="8382000" cy="121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arenR"/>
              <a:defRPr/>
            </a:pP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Entity detection &amp; linkage – </a:t>
            </a:r>
            <a:r>
              <a:rPr lang="en-US" altLang="en-US" sz="2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0.93/0.90/0.91</a:t>
            </a: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kern="0" dirty="0">
                <a:latin typeface="Arial" panose="020B0604020202020204" pitchFamily="34" charset="0"/>
                <a:cs typeface="Arial" panose="020B0604020202020204" pitchFamily="34" charset="0"/>
              </a:rPr>
              <a:t>(P/R/F) </a:t>
            </a:r>
          </a:p>
        </p:txBody>
      </p:sp>
      <p:sp>
        <p:nvSpPr>
          <p:cNvPr id="9" name="Freeform 8"/>
          <p:cNvSpPr/>
          <p:nvPr/>
        </p:nvSpPr>
        <p:spPr>
          <a:xfrm>
            <a:off x="7838867" y="1833755"/>
            <a:ext cx="1255649" cy="458182"/>
          </a:xfrm>
          <a:custGeom>
            <a:avLst/>
            <a:gdLst>
              <a:gd name="connsiteX0" fmla="*/ 107522 w 1437558"/>
              <a:gd name="connsiteY0" fmla="*/ 118753 h 712519"/>
              <a:gd name="connsiteX1" fmla="*/ 155023 w 1437558"/>
              <a:gd name="connsiteY1" fmla="*/ 59376 h 712519"/>
              <a:gd name="connsiteX2" fmla="*/ 309403 w 1437558"/>
              <a:gd name="connsiteY2" fmla="*/ 23750 h 712519"/>
              <a:gd name="connsiteX3" fmla="*/ 558784 w 1437558"/>
              <a:gd name="connsiteY3" fmla="*/ 0 h 712519"/>
              <a:gd name="connsiteX4" fmla="*/ 938795 w 1437558"/>
              <a:gd name="connsiteY4" fmla="*/ 11875 h 712519"/>
              <a:gd name="connsiteX5" fmla="*/ 974421 w 1437558"/>
              <a:gd name="connsiteY5" fmla="*/ 23750 h 712519"/>
              <a:gd name="connsiteX6" fmla="*/ 1045673 w 1437558"/>
              <a:gd name="connsiteY6" fmla="*/ 35626 h 712519"/>
              <a:gd name="connsiteX7" fmla="*/ 1116925 w 1437558"/>
              <a:gd name="connsiteY7" fmla="*/ 59376 h 712519"/>
              <a:gd name="connsiteX8" fmla="*/ 1152551 w 1437558"/>
              <a:gd name="connsiteY8" fmla="*/ 71252 h 712519"/>
              <a:gd name="connsiteX9" fmla="*/ 1200052 w 1437558"/>
              <a:gd name="connsiteY9" fmla="*/ 83127 h 712519"/>
              <a:gd name="connsiteX10" fmla="*/ 1247553 w 1437558"/>
              <a:gd name="connsiteY10" fmla="*/ 106878 h 712519"/>
              <a:gd name="connsiteX11" fmla="*/ 1366307 w 1437558"/>
              <a:gd name="connsiteY11" fmla="*/ 130628 h 712519"/>
              <a:gd name="connsiteX12" fmla="*/ 1401932 w 1437558"/>
              <a:gd name="connsiteY12" fmla="*/ 142504 h 712519"/>
              <a:gd name="connsiteX13" fmla="*/ 1413808 w 1437558"/>
              <a:gd name="connsiteY13" fmla="*/ 178130 h 712519"/>
              <a:gd name="connsiteX14" fmla="*/ 1437558 w 1437558"/>
              <a:gd name="connsiteY14" fmla="*/ 273132 h 712519"/>
              <a:gd name="connsiteX15" fmla="*/ 1413808 w 1437558"/>
              <a:gd name="connsiteY15" fmla="*/ 368135 h 712519"/>
              <a:gd name="connsiteX16" fmla="*/ 1390057 w 1437558"/>
              <a:gd name="connsiteY16" fmla="*/ 403761 h 712519"/>
              <a:gd name="connsiteX17" fmla="*/ 1354431 w 1437558"/>
              <a:gd name="connsiteY17" fmla="*/ 415636 h 712519"/>
              <a:gd name="connsiteX18" fmla="*/ 1330681 w 1437558"/>
              <a:gd name="connsiteY18" fmla="*/ 451262 h 712519"/>
              <a:gd name="connsiteX19" fmla="*/ 1200052 w 1437558"/>
              <a:gd name="connsiteY19" fmla="*/ 546265 h 712519"/>
              <a:gd name="connsiteX20" fmla="*/ 1152551 w 1437558"/>
              <a:gd name="connsiteY20" fmla="*/ 570015 h 712519"/>
              <a:gd name="connsiteX21" fmla="*/ 1081299 w 1437558"/>
              <a:gd name="connsiteY21" fmla="*/ 617517 h 712519"/>
              <a:gd name="connsiteX22" fmla="*/ 926920 w 1437558"/>
              <a:gd name="connsiteY22" fmla="*/ 688769 h 712519"/>
              <a:gd name="connsiteX23" fmla="*/ 784416 w 1437558"/>
              <a:gd name="connsiteY23" fmla="*/ 712519 h 712519"/>
              <a:gd name="connsiteX24" fmla="*/ 451907 w 1437558"/>
              <a:gd name="connsiteY24" fmla="*/ 700644 h 712519"/>
              <a:gd name="connsiteX25" fmla="*/ 356904 w 1437558"/>
              <a:gd name="connsiteY25" fmla="*/ 676893 h 712519"/>
              <a:gd name="connsiteX26" fmla="*/ 297527 w 1437558"/>
              <a:gd name="connsiteY26" fmla="*/ 665018 h 712519"/>
              <a:gd name="connsiteX27" fmla="*/ 238151 w 1437558"/>
              <a:gd name="connsiteY27" fmla="*/ 641267 h 712519"/>
              <a:gd name="connsiteX28" fmla="*/ 143148 w 1437558"/>
              <a:gd name="connsiteY28" fmla="*/ 617517 h 712519"/>
              <a:gd name="connsiteX29" fmla="*/ 71896 w 1437558"/>
              <a:gd name="connsiteY29" fmla="*/ 593766 h 712519"/>
              <a:gd name="connsiteX30" fmla="*/ 36270 w 1437558"/>
              <a:gd name="connsiteY30" fmla="*/ 558140 h 712519"/>
              <a:gd name="connsiteX31" fmla="*/ 12520 w 1437558"/>
              <a:gd name="connsiteY31" fmla="*/ 486888 h 712519"/>
              <a:gd name="connsiteX32" fmla="*/ 12520 w 1437558"/>
              <a:gd name="connsiteY32" fmla="*/ 285007 h 712519"/>
              <a:gd name="connsiteX33" fmla="*/ 24395 w 1437558"/>
              <a:gd name="connsiteY33" fmla="*/ 249382 h 712519"/>
              <a:gd name="connsiteX34" fmla="*/ 71896 w 1437558"/>
              <a:gd name="connsiteY34" fmla="*/ 178130 h 712519"/>
              <a:gd name="connsiteX35" fmla="*/ 107522 w 1437558"/>
              <a:gd name="connsiteY35" fmla="*/ 118753 h 71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7558" h="712519">
                <a:moveTo>
                  <a:pt x="107522" y="118753"/>
                </a:moveTo>
                <a:cubicBezTo>
                  <a:pt x="121376" y="98961"/>
                  <a:pt x="134258" y="73911"/>
                  <a:pt x="155023" y="59376"/>
                </a:cubicBezTo>
                <a:cubicBezTo>
                  <a:pt x="189105" y="35518"/>
                  <a:pt x="272738" y="29391"/>
                  <a:pt x="309403" y="23750"/>
                </a:cubicBezTo>
                <a:cubicBezTo>
                  <a:pt x="458454" y="819"/>
                  <a:pt x="309424" y="16624"/>
                  <a:pt x="558784" y="0"/>
                </a:cubicBezTo>
                <a:cubicBezTo>
                  <a:pt x="685454" y="3958"/>
                  <a:pt x="812269" y="4645"/>
                  <a:pt x="938795" y="11875"/>
                </a:cubicBezTo>
                <a:cubicBezTo>
                  <a:pt x="951292" y="12589"/>
                  <a:pt x="962201" y="21035"/>
                  <a:pt x="974421" y="23750"/>
                </a:cubicBezTo>
                <a:cubicBezTo>
                  <a:pt x="997926" y="28973"/>
                  <a:pt x="1022314" y="29786"/>
                  <a:pt x="1045673" y="35626"/>
                </a:cubicBezTo>
                <a:cubicBezTo>
                  <a:pt x="1069961" y="41698"/>
                  <a:pt x="1093174" y="51459"/>
                  <a:pt x="1116925" y="59376"/>
                </a:cubicBezTo>
                <a:cubicBezTo>
                  <a:pt x="1128800" y="63334"/>
                  <a:pt x="1140407" y="68216"/>
                  <a:pt x="1152551" y="71252"/>
                </a:cubicBezTo>
                <a:lnTo>
                  <a:pt x="1200052" y="83127"/>
                </a:lnTo>
                <a:cubicBezTo>
                  <a:pt x="1215886" y="91044"/>
                  <a:pt x="1230531" y="102015"/>
                  <a:pt x="1247553" y="106878"/>
                </a:cubicBezTo>
                <a:cubicBezTo>
                  <a:pt x="1286368" y="117968"/>
                  <a:pt x="1328010" y="117861"/>
                  <a:pt x="1366307" y="130628"/>
                </a:cubicBezTo>
                <a:lnTo>
                  <a:pt x="1401932" y="142504"/>
                </a:lnTo>
                <a:cubicBezTo>
                  <a:pt x="1405891" y="154379"/>
                  <a:pt x="1410772" y="165986"/>
                  <a:pt x="1413808" y="178130"/>
                </a:cubicBezTo>
                <a:cubicBezTo>
                  <a:pt x="1442473" y="292786"/>
                  <a:pt x="1410410" y="191687"/>
                  <a:pt x="1437558" y="273132"/>
                </a:cubicBezTo>
                <a:cubicBezTo>
                  <a:pt x="1433042" y="295714"/>
                  <a:pt x="1425980" y="343792"/>
                  <a:pt x="1413808" y="368135"/>
                </a:cubicBezTo>
                <a:cubicBezTo>
                  <a:pt x="1407425" y="380901"/>
                  <a:pt x="1401202" y="394845"/>
                  <a:pt x="1390057" y="403761"/>
                </a:cubicBezTo>
                <a:cubicBezTo>
                  <a:pt x="1380282" y="411581"/>
                  <a:pt x="1366306" y="411678"/>
                  <a:pt x="1354431" y="415636"/>
                </a:cubicBezTo>
                <a:cubicBezTo>
                  <a:pt x="1346514" y="427511"/>
                  <a:pt x="1341289" y="441714"/>
                  <a:pt x="1330681" y="451262"/>
                </a:cubicBezTo>
                <a:cubicBezTo>
                  <a:pt x="1327968" y="453704"/>
                  <a:pt x="1231222" y="528454"/>
                  <a:pt x="1200052" y="546265"/>
                </a:cubicBezTo>
                <a:cubicBezTo>
                  <a:pt x="1184682" y="555048"/>
                  <a:pt x="1168385" y="562098"/>
                  <a:pt x="1152551" y="570015"/>
                </a:cubicBezTo>
                <a:cubicBezTo>
                  <a:pt x="1092704" y="629862"/>
                  <a:pt x="1144313" y="588874"/>
                  <a:pt x="1081299" y="617517"/>
                </a:cubicBezTo>
                <a:cubicBezTo>
                  <a:pt x="1058692" y="627793"/>
                  <a:pt x="964102" y="680020"/>
                  <a:pt x="926920" y="688769"/>
                </a:cubicBezTo>
                <a:cubicBezTo>
                  <a:pt x="880044" y="699799"/>
                  <a:pt x="784416" y="712519"/>
                  <a:pt x="784416" y="712519"/>
                </a:cubicBezTo>
                <a:cubicBezTo>
                  <a:pt x="673580" y="708561"/>
                  <a:pt x="562611" y="707353"/>
                  <a:pt x="451907" y="700644"/>
                </a:cubicBezTo>
                <a:cubicBezTo>
                  <a:pt x="394120" y="697142"/>
                  <a:pt x="403080" y="688437"/>
                  <a:pt x="356904" y="676893"/>
                </a:cubicBezTo>
                <a:cubicBezTo>
                  <a:pt x="337322" y="671998"/>
                  <a:pt x="317319" y="668976"/>
                  <a:pt x="297527" y="665018"/>
                </a:cubicBezTo>
                <a:cubicBezTo>
                  <a:pt x="277735" y="657101"/>
                  <a:pt x="258525" y="647536"/>
                  <a:pt x="238151" y="641267"/>
                </a:cubicBezTo>
                <a:cubicBezTo>
                  <a:pt x="206952" y="631667"/>
                  <a:pt x="174115" y="627840"/>
                  <a:pt x="143148" y="617517"/>
                </a:cubicBezTo>
                <a:lnTo>
                  <a:pt x="71896" y="593766"/>
                </a:lnTo>
                <a:cubicBezTo>
                  <a:pt x="60021" y="581891"/>
                  <a:pt x="44426" y="572821"/>
                  <a:pt x="36270" y="558140"/>
                </a:cubicBezTo>
                <a:cubicBezTo>
                  <a:pt x="24112" y="536255"/>
                  <a:pt x="12520" y="486888"/>
                  <a:pt x="12520" y="486888"/>
                </a:cubicBezTo>
                <a:cubicBezTo>
                  <a:pt x="-2308" y="383097"/>
                  <a:pt x="-5942" y="405009"/>
                  <a:pt x="12520" y="285007"/>
                </a:cubicBezTo>
                <a:cubicBezTo>
                  <a:pt x="14423" y="272635"/>
                  <a:pt x="18316" y="260324"/>
                  <a:pt x="24395" y="249382"/>
                </a:cubicBezTo>
                <a:cubicBezTo>
                  <a:pt x="38258" y="224429"/>
                  <a:pt x="44816" y="187157"/>
                  <a:pt x="71896" y="178130"/>
                </a:cubicBezTo>
                <a:cubicBezTo>
                  <a:pt x="118143" y="162713"/>
                  <a:pt x="93668" y="138545"/>
                  <a:pt x="107522" y="118753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64374" y="1923804"/>
            <a:ext cx="1437558" cy="368134"/>
          </a:xfrm>
          <a:custGeom>
            <a:avLst/>
            <a:gdLst>
              <a:gd name="connsiteX0" fmla="*/ 107522 w 1437558"/>
              <a:gd name="connsiteY0" fmla="*/ 118753 h 712519"/>
              <a:gd name="connsiteX1" fmla="*/ 155023 w 1437558"/>
              <a:gd name="connsiteY1" fmla="*/ 59376 h 712519"/>
              <a:gd name="connsiteX2" fmla="*/ 309403 w 1437558"/>
              <a:gd name="connsiteY2" fmla="*/ 23750 h 712519"/>
              <a:gd name="connsiteX3" fmla="*/ 558784 w 1437558"/>
              <a:gd name="connsiteY3" fmla="*/ 0 h 712519"/>
              <a:gd name="connsiteX4" fmla="*/ 938795 w 1437558"/>
              <a:gd name="connsiteY4" fmla="*/ 11875 h 712519"/>
              <a:gd name="connsiteX5" fmla="*/ 974421 w 1437558"/>
              <a:gd name="connsiteY5" fmla="*/ 23750 h 712519"/>
              <a:gd name="connsiteX6" fmla="*/ 1045673 w 1437558"/>
              <a:gd name="connsiteY6" fmla="*/ 35626 h 712519"/>
              <a:gd name="connsiteX7" fmla="*/ 1116925 w 1437558"/>
              <a:gd name="connsiteY7" fmla="*/ 59376 h 712519"/>
              <a:gd name="connsiteX8" fmla="*/ 1152551 w 1437558"/>
              <a:gd name="connsiteY8" fmla="*/ 71252 h 712519"/>
              <a:gd name="connsiteX9" fmla="*/ 1200052 w 1437558"/>
              <a:gd name="connsiteY9" fmla="*/ 83127 h 712519"/>
              <a:gd name="connsiteX10" fmla="*/ 1247553 w 1437558"/>
              <a:gd name="connsiteY10" fmla="*/ 106878 h 712519"/>
              <a:gd name="connsiteX11" fmla="*/ 1366307 w 1437558"/>
              <a:gd name="connsiteY11" fmla="*/ 130628 h 712519"/>
              <a:gd name="connsiteX12" fmla="*/ 1401932 w 1437558"/>
              <a:gd name="connsiteY12" fmla="*/ 142504 h 712519"/>
              <a:gd name="connsiteX13" fmla="*/ 1413808 w 1437558"/>
              <a:gd name="connsiteY13" fmla="*/ 178130 h 712519"/>
              <a:gd name="connsiteX14" fmla="*/ 1437558 w 1437558"/>
              <a:gd name="connsiteY14" fmla="*/ 273132 h 712519"/>
              <a:gd name="connsiteX15" fmla="*/ 1413808 w 1437558"/>
              <a:gd name="connsiteY15" fmla="*/ 368135 h 712519"/>
              <a:gd name="connsiteX16" fmla="*/ 1390057 w 1437558"/>
              <a:gd name="connsiteY16" fmla="*/ 403761 h 712519"/>
              <a:gd name="connsiteX17" fmla="*/ 1354431 w 1437558"/>
              <a:gd name="connsiteY17" fmla="*/ 415636 h 712519"/>
              <a:gd name="connsiteX18" fmla="*/ 1330681 w 1437558"/>
              <a:gd name="connsiteY18" fmla="*/ 451262 h 712519"/>
              <a:gd name="connsiteX19" fmla="*/ 1200052 w 1437558"/>
              <a:gd name="connsiteY19" fmla="*/ 546265 h 712519"/>
              <a:gd name="connsiteX20" fmla="*/ 1152551 w 1437558"/>
              <a:gd name="connsiteY20" fmla="*/ 570015 h 712519"/>
              <a:gd name="connsiteX21" fmla="*/ 1081299 w 1437558"/>
              <a:gd name="connsiteY21" fmla="*/ 617517 h 712519"/>
              <a:gd name="connsiteX22" fmla="*/ 926920 w 1437558"/>
              <a:gd name="connsiteY22" fmla="*/ 688769 h 712519"/>
              <a:gd name="connsiteX23" fmla="*/ 784416 w 1437558"/>
              <a:gd name="connsiteY23" fmla="*/ 712519 h 712519"/>
              <a:gd name="connsiteX24" fmla="*/ 451907 w 1437558"/>
              <a:gd name="connsiteY24" fmla="*/ 700644 h 712519"/>
              <a:gd name="connsiteX25" fmla="*/ 356904 w 1437558"/>
              <a:gd name="connsiteY25" fmla="*/ 676893 h 712519"/>
              <a:gd name="connsiteX26" fmla="*/ 297527 w 1437558"/>
              <a:gd name="connsiteY26" fmla="*/ 665018 h 712519"/>
              <a:gd name="connsiteX27" fmla="*/ 238151 w 1437558"/>
              <a:gd name="connsiteY27" fmla="*/ 641267 h 712519"/>
              <a:gd name="connsiteX28" fmla="*/ 143148 w 1437558"/>
              <a:gd name="connsiteY28" fmla="*/ 617517 h 712519"/>
              <a:gd name="connsiteX29" fmla="*/ 71896 w 1437558"/>
              <a:gd name="connsiteY29" fmla="*/ 593766 h 712519"/>
              <a:gd name="connsiteX30" fmla="*/ 36270 w 1437558"/>
              <a:gd name="connsiteY30" fmla="*/ 558140 h 712519"/>
              <a:gd name="connsiteX31" fmla="*/ 12520 w 1437558"/>
              <a:gd name="connsiteY31" fmla="*/ 486888 h 712519"/>
              <a:gd name="connsiteX32" fmla="*/ 12520 w 1437558"/>
              <a:gd name="connsiteY32" fmla="*/ 285007 h 712519"/>
              <a:gd name="connsiteX33" fmla="*/ 24395 w 1437558"/>
              <a:gd name="connsiteY33" fmla="*/ 249382 h 712519"/>
              <a:gd name="connsiteX34" fmla="*/ 71896 w 1437558"/>
              <a:gd name="connsiteY34" fmla="*/ 178130 h 712519"/>
              <a:gd name="connsiteX35" fmla="*/ 107522 w 1437558"/>
              <a:gd name="connsiteY35" fmla="*/ 118753 h 71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7558" h="712519">
                <a:moveTo>
                  <a:pt x="107522" y="118753"/>
                </a:moveTo>
                <a:cubicBezTo>
                  <a:pt x="121376" y="98961"/>
                  <a:pt x="134258" y="73911"/>
                  <a:pt x="155023" y="59376"/>
                </a:cubicBezTo>
                <a:cubicBezTo>
                  <a:pt x="189105" y="35518"/>
                  <a:pt x="272738" y="29391"/>
                  <a:pt x="309403" y="23750"/>
                </a:cubicBezTo>
                <a:cubicBezTo>
                  <a:pt x="458454" y="819"/>
                  <a:pt x="309424" y="16624"/>
                  <a:pt x="558784" y="0"/>
                </a:cubicBezTo>
                <a:cubicBezTo>
                  <a:pt x="685454" y="3958"/>
                  <a:pt x="812269" y="4645"/>
                  <a:pt x="938795" y="11875"/>
                </a:cubicBezTo>
                <a:cubicBezTo>
                  <a:pt x="951292" y="12589"/>
                  <a:pt x="962201" y="21035"/>
                  <a:pt x="974421" y="23750"/>
                </a:cubicBezTo>
                <a:cubicBezTo>
                  <a:pt x="997926" y="28973"/>
                  <a:pt x="1022314" y="29786"/>
                  <a:pt x="1045673" y="35626"/>
                </a:cubicBezTo>
                <a:cubicBezTo>
                  <a:pt x="1069961" y="41698"/>
                  <a:pt x="1093174" y="51459"/>
                  <a:pt x="1116925" y="59376"/>
                </a:cubicBezTo>
                <a:cubicBezTo>
                  <a:pt x="1128800" y="63334"/>
                  <a:pt x="1140407" y="68216"/>
                  <a:pt x="1152551" y="71252"/>
                </a:cubicBezTo>
                <a:lnTo>
                  <a:pt x="1200052" y="83127"/>
                </a:lnTo>
                <a:cubicBezTo>
                  <a:pt x="1215886" y="91044"/>
                  <a:pt x="1230531" y="102015"/>
                  <a:pt x="1247553" y="106878"/>
                </a:cubicBezTo>
                <a:cubicBezTo>
                  <a:pt x="1286368" y="117968"/>
                  <a:pt x="1328010" y="117861"/>
                  <a:pt x="1366307" y="130628"/>
                </a:cubicBezTo>
                <a:lnTo>
                  <a:pt x="1401932" y="142504"/>
                </a:lnTo>
                <a:cubicBezTo>
                  <a:pt x="1405891" y="154379"/>
                  <a:pt x="1410772" y="165986"/>
                  <a:pt x="1413808" y="178130"/>
                </a:cubicBezTo>
                <a:cubicBezTo>
                  <a:pt x="1442473" y="292786"/>
                  <a:pt x="1410410" y="191687"/>
                  <a:pt x="1437558" y="273132"/>
                </a:cubicBezTo>
                <a:cubicBezTo>
                  <a:pt x="1433042" y="295714"/>
                  <a:pt x="1425980" y="343792"/>
                  <a:pt x="1413808" y="368135"/>
                </a:cubicBezTo>
                <a:cubicBezTo>
                  <a:pt x="1407425" y="380901"/>
                  <a:pt x="1401202" y="394845"/>
                  <a:pt x="1390057" y="403761"/>
                </a:cubicBezTo>
                <a:cubicBezTo>
                  <a:pt x="1380282" y="411581"/>
                  <a:pt x="1366306" y="411678"/>
                  <a:pt x="1354431" y="415636"/>
                </a:cubicBezTo>
                <a:cubicBezTo>
                  <a:pt x="1346514" y="427511"/>
                  <a:pt x="1341289" y="441714"/>
                  <a:pt x="1330681" y="451262"/>
                </a:cubicBezTo>
                <a:cubicBezTo>
                  <a:pt x="1327968" y="453704"/>
                  <a:pt x="1231222" y="528454"/>
                  <a:pt x="1200052" y="546265"/>
                </a:cubicBezTo>
                <a:cubicBezTo>
                  <a:pt x="1184682" y="555048"/>
                  <a:pt x="1168385" y="562098"/>
                  <a:pt x="1152551" y="570015"/>
                </a:cubicBezTo>
                <a:cubicBezTo>
                  <a:pt x="1092704" y="629862"/>
                  <a:pt x="1144313" y="588874"/>
                  <a:pt x="1081299" y="617517"/>
                </a:cubicBezTo>
                <a:cubicBezTo>
                  <a:pt x="1058692" y="627793"/>
                  <a:pt x="964102" y="680020"/>
                  <a:pt x="926920" y="688769"/>
                </a:cubicBezTo>
                <a:cubicBezTo>
                  <a:pt x="880044" y="699799"/>
                  <a:pt x="784416" y="712519"/>
                  <a:pt x="784416" y="712519"/>
                </a:cubicBezTo>
                <a:cubicBezTo>
                  <a:pt x="673580" y="708561"/>
                  <a:pt x="562611" y="707353"/>
                  <a:pt x="451907" y="700644"/>
                </a:cubicBezTo>
                <a:cubicBezTo>
                  <a:pt x="394120" y="697142"/>
                  <a:pt x="403080" y="688437"/>
                  <a:pt x="356904" y="676893"/>
                </a:cubicBezTo>
                <a:cubicBezTo>
                  <a:pt x="337322" y="671998"/>
                  <a:pt x="317319" y="668976"/>
                  <a:pt x="297527" y="665018"/>
                </a:cubicBezTo>
                <a:cubicBezTo>
                  <a:pt x="277735" y="657101"/>
                  <a:pt x="258525" y="647536"/>
                  <a:pt x="238151" y="641267"/>
                </a:cubicBezTo>
                <a:cubicBezTo>
                  <a:pt x="206952" y="631667"/>
                  <a:pt x="174115" y="627840"/>
                  <a:pt x="143148" y="617517"/>
                </a:cubicBezTo>
                <a:lnTo>
                  <a:pt x="71896" y="593766"/>
                </a:lnTo>
                <a:cubicBezTo>
                  <a:pt x="60021" y="581891"/>
                  <a:pt x="44426" y="572821"/>
                  <a:pt x="36270" y="558140"/>
                </a:cubicBezTo>
                <a:cubicBezTo>
                  <a:pt x="24112" y="536255"/>
                  <a:pt x="12520" y="486888"/>
                  <a:pt x="12520" y="486888"/>
                </a:cubicBezTo>
                <a:cubicBezTo>
                  <a:pt x="-2308" y="383097"/>
                  <a:pt x="-5942" y="405009"/>
                  <a:pt x="12520" y="285007"/>
                </a:cubicBezTo>
                <a:cubicBezTo>
                  <a:pt x="14423" y="272635"/>
                  <a:pt x="18316" y="260324"/>
                  <a:pt x="24395" y="249382"/>
                </a:cubicBezTo>
                <a:cubicBezTo>
                  <a:pt x="38258" y="224429"/>
                  <a:pt x="44816" y="187157"/>
                  <a:pt x="71896" y="178130"/>
                </a:cubicBezTo>
                <a:cubicBezTo>
                  <a:pt x="118143" y="162713"/>
                  <a:pt x="93668" y="138545"/>
                  <a:pt x="107522" y="118753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0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 eaLnBrk="1" hangingPunct="1">
              <a:buBlip>
                <a:blip r:embed="rId3"/>
              </a:buBlip>
              <a:defRPr/>
            </a:pPr>
            <a:r>
              <a:rPr kumimoji="0" lang="en-US" sz="3200" b="1" dirty="0" smtClean="0">
                <a:solidFill>
                  <a:srgbClr val="002060"/>
                </a:solidFill>
                <a:cs typeface="+mj-cs"/>
              </a:rPr>
              <a:t>Evaluation Metrics (Matching)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92042" y="40415"/>
            <a:ext cx="29549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Experiments &amp; Evaluation</a:t>
            </a:r>
          </a:p>
          <a:p>
            <a:pPr marL="342900" indent="-342900" algn="r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Evaluation Metrics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74070" y="1974285"/>
            <a:ext cx="8294917" cy="427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Medication Matching (matched medication)</a:t>
            </a:r>
          </a:p>
          <a:p>
            <a:pPr marL="914400" lvl="2" indent="0">
              <a:lnSpc>
                <a:spcPct val="140000"/>
              </a:lnSpc>
              <a:buNone/>
              <a:defRPr/>
            </a:pP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True Positive = medication identified from </a:t>
            </a: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the notes 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and </a:t>
            </a: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matched 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to the correct prescription </a:t>
            </a:r>
            <a:endParaRPr lang="en-US" altLang="zh-CN" sz="2000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Medication </a:t>
            </a:r>
            <a:r>
              <a:rPr lang="en-US" altLang="zh-CN" sz="2400" dirty="0">
                <a:latin typeface="Arial" pitchFamily="34" charset="0"/>
                <a:ea typeface="宋体" pitchFamily="2" charset="-122"/>
                <a:cs typeface="Arial" pitchFamily="34" charset="0"/>
              </a:rPr>
              <a:t>Matching </a:t>
            </a:r>
            <a:r>
              <a:rPr lang="en-US" altLang="zh-CN" sz="2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(discrepant </a:t>
            </a:r>
            <a:r>
              <a:rPr lang="en-US" altLang="zh-CN" sz="2400" dirty="0">
                <a:latin typeface="Arial" pitchFamily="34" charset="0"/>
                <a:ea typeface="宋体" pitchFamily="2" charset="-122"/>
                <a:cs typeface="Arial" pitchFamily="34" charset="0"/>
              </a:rPr>
              <a:t>medication</a:t>
            </a:r>
            <a:r>
              <a:rPr lang="en-US" altLang="zh-CN" sz="2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)</a:t>
            </a:r>
          </a:p>
          <a:p>
            <a:pPr marL="457200" lvl="1" indent="0">
              <a:lnSpc>
                <a:spcPct val="140000"/>
              </a:lnSpc>
              <a:buNone/>
              <a:defRPr/>
            </a:pPr>
            <a:r>
              <a:rPr lang="en-US" altLang="zh-CN" sz="2600" dirty="0" smtClean="0">
                <a:solidFill>
                  <a:schemeClr val="accent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	</a:t>
            </a: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True Positive = medication 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identified from </a:t>
            </a: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the notes and 	did 	NOT match 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to </a:t>
            </a: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any prescription (i.e. file a discrepant alert)</a:t>
            </a:r>
          </a:p>
          <a:p>
            <a:pPr>
              <a:buFontTx/>
              <a:buNone/>
              <a:defRPr/>
            </a:pPr>
            <a:endParaRPr lang="en-US" altLang="zh-CN" sz="2000" b="1" dirty="0" smtClean="0">
              <a:solidFill>
                <a:schemeClr val="accent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6" y="1775756"/>
            <a:ext cx="8874243" cy="346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>
              <a:buBlip>
                <a:blip r:embed="rId4"/>
              </a:buBlip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Results on Matched Medications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92042" y="40415"/>
            <a:ext cx="29549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Experiments &amp; Evaluation</a:t>
            </a:r>
          </a:p>
          <a:p>
            <a:pPr marL="342900" indent="-342900" algn="r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Results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64374" y="1821880"/>
            <a:ext cx="1437558" cy="640039"/>
          </a:xfrm>
          <a:custGeom>
            <a:avLst/>
            <a:gdLst>
              <a:gd name="connsiteX0" fmla="*/ 107522 w 1437558"/>
              <a:gd name="connsiteY0" fmla="*/ 118753 h 712519"/>
              <a:gd name="connsiteX1" fmla="*/ 155023 w 1437558"/>
              <a:gd name="connsiteY1" fmla="*/ 59376 h 712519"/>
              <a:gd name="connsiteX2" fmla="*/ 309403 w 1437558"/>
              <a:gd name="connsiteY2" fmla="*/ 23750 h 712519"/>
              <a:gd name="connsiteX3" fmla="*/ 558784 w 1437558"/>
              <a:gd name="connsiteY3" fmla="*/ 0 h 712519"/>
              <a:gd name="connsiteX4" fmla="*/ 938795 w 1437558"/>
              <a:gd name="connsiteY4" fmla="*/ 11875 h 712519"/>
              <a:gd name="connsiteX5" fmla="*/ 974421 w 1437558"/>
              <a:gd name="connsiteY5" fmla="*/ 23750 h 712519"/>
              <a:gd name="connsiteX6" fmla="*/ 1045673 w 1437558"/>
              <a:gd name="connsiteY6" fmla="*/ 35626 h 712519"/>
              <a:gd name="connsiteX7" fmla="*/ 1116925 w 1437558"/>
              <a:gd name="connsiteY7" fmla="*/ 59376 h 712519"/>
              <a:gd name="connsiteX8" fmla="*/ 1152551 w 1437558"/>
              <a:gd name="connsiteY8" fmla="*/ 71252 h 712519"/>
              <a:gd name="connsiteX9" fmla="*/ 1200052 w 1437558"/>
              <a:gd name="connsiteY9" fmla="*/ 83127 h 712519"/>
              <a:gd name="connsiteX10" fmla="*/ 1247553 w 1437558"/>
              <a:gd name="connsiteY10" fmla="*/ 106878 h 712519"/>
              <a:gd name="connsiteX11" fmla="*/ 1366307 w 1437558"/>
              <a:gd name="connsiteY11" fmla="*/ 130628 h 712519"/>
              <a:gd name="connsiteX12" fmla="*/ 1401932 w 1437558"/>
              <a:gd name="connsiteY12" fmla="*/ 142504 h 712519"/>
              <a:gd name="connsiteX13" fmla="*/ 1413808 w 1437558"/>
              <a:gd name="connsiteY13" fmla="*/ 178130 h 712519"/>
              <a:gd name="connsiteX14" fmla="*/ 1437558 w 1437558"/>
              <a:gd name="connsiteY14" fmla="*/ 273132 h 712519"/>
              <a:gd name="connsiteX15" fmla="*/ 1413808 w 1437558"/>
              <a:gd name="connsiteY15" fmla="*/ 368135 h 712519"/>
              <a:gd name="connsiteX16" fmla="*/ 1390057 w 1437558"/>
              <a:gd name="connsiteY16" fmla="*/ 403761 h 712519"/>
              <a:gd name="connsiteX17" fmla="*/ 1354431 w 1437558"/>
              <a:gd name="connsiteY17" fmla="*/ 415636 h 712519"/>
              <a:gd name="connsiteX18" fmla="*/ 1330681 w 1437558"/>
              <a:gd name="connsiteY18" fmla="*/ 451262 h 712519"/>
              <a:gd name="connsiteX19" fmla="*/ 1200052 w 1437558"/>
              <a:gd name="connsiteY19" fmla="*/ 546265 h 712519"/>
              <a:gd name="connsiteX20" fmla="*/ 1152551 w 1437558"/>
              <a:gd name="connsiteY20" fmla="*/ 570015 h 712519"/>
              <a:gd name="connsiteX21" fmla="*/ 1081299 w 1437558"/>
              <a:gd name="connsiteY21" fmla="*/ 617517 h 712519"/>
              <a:gd name="connsiteX22" fmla="*/ 926920 w 1437558"/>
              <a:gd name="connsiteY22" fmla="*/ 688769 h 712519"/>
              <a:gd name="connsiteX23" fmla="*/ 784416 w 1437558"/>
              <a:gd name="connsiteY23" fmla="*/ 712519 h 712519"/>
              <a:gd name="connsiteX24" fmla="*/ 451907 w 1437558"/>
              <a:gd name="connsiteY24" fmla="*/ 700644 h 712519"/>
              <a:gd name="connsiteX25" fmla="*/ 356904 w 1437558"/>
              <a:gd name="connsiteY25" fmla="*/ 676893 h 712519"/>
              <a:gd name="connsiteX26" fmla="*/ 297527 w 1437558"/>
              <a:gd name="connsiteY26" fmla="*/ 665018 h 712519"/>
              <a:gd name="connsiteX27" fmla="*/ 238151 w 1437558"/>
              <a:gd name="connsiteY27" fmla="*/ 641267 h 712519"/>
              <a:gd name="connsiteX28" fmla="*/ 143148 w 1437558"/>
              <a:gd name="connsiteY28" fmla="*/ 617517 h 712519"/>
              <a:gd name="connsiteX29" fmla="*/ 71896 w 1437558"/>
              <a:gd name="connsiteY29" fmla="*/ 593766 h 712519"/>
              <a:gd name="connsiteX30" fmla="*/ 36270 w 1437558"/>
              <a:gd name="connsiteY30" fmla="*/ 558140 h 712519"/>
              <a:gd name="connsiteX31" fmla="*/ 12520 w 1437558"/>
              <a:gd name="connsiteY31" fmla="*/ 486888 h 712519"/>
              <a:gd name="connsiteX32" fmla="*/ 12520 w 1437558"/>
              <a:gd name="connsiteY32" fmla="*/ 285007 h 712519"/>
              <a:gd name="connsiteX33" fmla="*/ 24395 w 1437558"/>
              <a:gd name="connsiteY33" fmla="*/ 249382 h 712519"/>
              <a:gd name="connsiteX34" fmla="*/ 71896 w 1437558"/>
              <a:gd name="connsiteY34" fmla="*/ 178130 h 712519"/>
              <a:gd name="connsiteX35" fmla="*/ 107522 w 1437558"/>
              <a:gd name="connsiteY35" fmla="*/ 118753 h 71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7558" h="712519">
                <a:moveTo>
                  <a:pt x="107522" y="118753"/>
                </a:moveTo>
                <a:cubicBezTo>
                  <a:pt x="121376" y="98961"/>
                  <a:pt x="134258" y="73911"/>
                  <a:pt x="155023" y="59376"/>
                </a:cubicBezTo>
                <a:cubicBezTo>
                  <a:pt x="189105" y="35518"/>
                  <a:pt x="272738" y="29391"/>
                  <a:pt x="309403" y="23750"/>
                </a:cubicBezTo>
                <a:cubicBezTo>
                  <a:pt x="458454" y="819"/>
                  <a:pt x="309424" y="16624"/>
                  <a:pt x="558784" y="0"/>
                </a:cubicBezTo>
                <a:cubicBezTo>
                  <a:pt x="685454" y="3958"/>
                  <a:pt x="812269" y="4645"/>
                  <a:pt x="938795" y="11875"/>
                </a:cubicBezTo>
                <a:cubicBezTo>
                  <a:pt x="951292" y="12589"/>
                  <a:pt x="962201" y="21035"/>
                  <a:pt x="974421" y="23750"/>
                </a:cubicBezTo>
                <a:cubicBezTo>
                  <a:pt x="997926" y="28973"/>
                  <a:pt x="1022314" y="29786"/>
                  <a:pt x="1045673" y="35626"/>
                </a:cubicBezTo>
                <a:cubicBezTo>
                  <a:pt x="1069961" y="41698"/>
                  <a:pt x="1093174" y="51459"/>
                  <a:pt x="1116925" y="59376"/>
                </a:cubicBezTo>
                <a:cubicBezTo>
                  <a:pt x="1128800" y="63334"/>
                  <a:pt x="1140407" y="68216"/>
                  <a:pt x="1152551" y="71252"/>
                </a:cubicBezTo>
                <a:lnTo>
                  <a:pt x="1200052" y="83127"/>
                </a:lnTo>
                <a:cubicBezTo>
                  <a:pt x="1215886" y="91044"/>
                  <a:pt x="1230531" y="102015"/>
                  <a:pt x="1247553" y="106878"/>
                </a:cubicBezTo>
                <a:cubicBezTo>
                  <a:pt x="1286368" y="117968"/>
                  <a:pt x="1328010" y="117861"/>
                  <a:pt x="1366307" y="130628"/>
                </a:cubicBezTo>
                <a:lnTo>
                  <a:pt x="1401932" y="142504"/>
                </a:lnTo>
                <a:cubicBezTo>
                  <a:pt x="1405891" y="154379"/>
                  <a:pt x="1410772" y="165986"/>
                  <a:pt x="1413808" y="178130"/>
                </a:cubicBezTo>
                <a:cubicBezTo>
                  <a:pt x="1442473" y="292786"/>
                  <a:pt x="1410410" y="191687"/>
                  <a:pt x="1437558" y="273132"/>
                </a:cubicBezTo>
                <a:cubicBezTo>
                  <a:pt x="1433042" y="295714"/>
                  <a:pt x="1425980" y="343792"/>
                  <a:pt x="1413808" y="368135"/>
                </a:cubicBezTo>
                <a:cubicBezTo>
                  <a:pt x="1407425" y="380901"/>
                  <a:pt x="1401202" y="394845"/>
                  <a:pt x="1390057" y="403761"/>
                </a:cubicBezTo>
                <a:cubicBezTo>
                  <a:pt x="1380282" y="411581"/>
                  <a:pt x="1366306" y="411678"/>
                  <a:pt x="1354431" y="415636"/>
                </a:cubicBezTo>
                <a:cubicBezTo>
                  <a:pt x="1346514" y="427511"/>
                  <a:pt x="1341289" y="441714"/>
                  <a:pt x="1330681" y="451262"/>
                </a:cubicBezTo>
                <a:cubicBezTo>
                  <a:pt x="1327968" y="453704"/>
                  <a:pt x="1231222" y="528454"/>
                  <a:pt x="1200052" y="546265"/>
                </a:cubicBezTo>
                <a:cubicBezTo>
                  <a:pt x="1184682" y="555048"/>
                  <a:pt x="1168385" y="562098"/>
                  <a:pt x="1152551" y="570015"/>
                </a:cubicBezTo>
                <a:cubicBezTo>
                  <a:pt x="1092704" y="629862"/>
                  <a:pt x="1144313" y="588874"/>
                  <a:pt x="1081299" y="617517"/>
                </a:cubicBezTo>
                <a:cubicBezTo>
                  <a:pt x="1058692" y="627793"/>
                  <a:pt x="964102" y="680020"/>
                  <a:pt x="926920" y="688769"/>
                </a:cubicBezTo>
                <a:cubicBezTo>
                  <a:pt x="880044" y="699799"/>
                  <a:pt x="784416" y="712519"/>
                  <a:pt x="784416" y="712519"/>
                </a:cubicBezTo>
                <a:cubicBezTo>
                  <a:pt x="673580" y="708561"/>
                  <a:pt x="562611" y="707353"/>
                  <a:pt x="451907" y="700644"/>
                </a:cubicBezTo>
                <a:cubicBezTo>
                  <a:pt x="394120" y="697142"/>
                  <a:pt x="403080" y="688437"/>
                  <a:pt x="356904" y="676893"/>
                </a:cubicBezTo>
                <a:cubicBezTo>
                  <a:pt x="337322" y="671998"/>
                  <a:pt x="317319" y="668976"/>
                  <a:pt x="297527" y="665018"/>
                </a:cubicBezTo>
                <a:cubicBezTo>
                  <a:pt x="277735" y="657101"/>
                  <a:pt x="258525" y="647536"/>
                  <a:pt x="238151" y="641267"/>
                </a:cubicBezTo>
                <a:cubicBezTo>
                  <a:pt x="206952" y="631667"/>
                  <a:pt x="174115" y="627840"/>
                  <a:pt x="143148" y="617517"/>
                </a:cubicBezTo>
                <a:lnTo>
                  <a:pt x="71896" y="593766"/>
                </a:lnTo>
                <a:cubicBezTo>
                  <a:pt x="60021" y="581891"/>
                  <a:pt x="44426" y="572821"/>
                  <a:pt x="36270" y="558140"/>
                </a:cubicBezTo>
                <a:cubicBezTo>
                  <a:pt x="24112" y="536255"/>
                  <a:pt x="12520" y="486888"/>
                  <a:pt x="12520" y="486888"/>
                </a:cubicBezTo>
                <a:cubicBezTo>
                  <a:pt x="-2308" y="383097"/>
                  <a:pt x="-5942" y="405009"/>
                  <a:pt x="12520" y="285007"/>
                </a:cubicBezTo>
                <a:cubicBezTo>
                  <a:pt x="14423" y="272635"/>
                  <a:pt x="18316" y="260324"/>
                  <a:pt x="24395" y="249382"/>
                </a:cubicBezTo>
                <a:cubicBezTo>
                  <a:pt x="38258" y="224429"/>
                  <a:pt x="44816" y="187157"/>
                  <a:pt x="71896" y="178130"/>
                </a:cubicBezTo>
                <a:cubicBezTo>
                  <a:pt x="118143" y="162713"/>
                  <a:pt x="93668" y="138545"/>
                  <a:pt x="107522" y="118753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9111" y="5142015"/>
            <a:ext cx="8382000" cy="121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arenR"/>
              <a:defRPr/>
            </a:pP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Entity detection &amp; linkage – </a:t>
            </a:r>
            <a:r>
              <a:rPr lang="en-US" altLang="en-US" sz="2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0.93/0.90/0.91</a:t>
            </a: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kern="0" dirty="0">
                <a:latin typeface="Arial" panose="020B0604020202020204" pitchFamily="34" charset="0"/>
                <a:cs typeface="Arial" panose="020B0604020202020204" pitchFamily="34" charset="0"/>
              </a:rPr>
              <a:t>(P/R/F</a:t>
            </a: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eaLnBrk="1" hangingPunct="1">
              <a:buFont typeface="+mj-lt"/>
              <a:buAutoNum type="arabicParenR"/>
              <a:defRPr/>
            </a:pP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 matching (matched) – </a:t>
            </a:r>
            <a:r>
              <a:rPr lang="en-US" altLang="en-US" sz="22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0.92/0.91/0.92</a:t>
            </a: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(P/R/F) </a:t>
            </a:r>
            <a:endParaRPr lang="en-US" altLang="en-US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10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6" y="1770278"/>
            <a:ext cx="8874243" cy="34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>
              <a:buBlip>
                <a:blip r:embed="rId4"/>
              </a:buBlip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Results on Discrepant Medications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92042" y="40415"/>
            <a:ext cx="29549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Experiments &amp; Evaluation</a:t>
            </a:r>
          </a:p>
          <a:p>
            <a:pPr marL="342900" indent="-342900" algn="r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Results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65018" y="2149434"/>
            <a:ext cx="1375513" cy="674541"/>
          </a:xfrm>
          <a:custGeom>
            <a:avLst/>
            <a:gdLst>
              <a:gd name="connsiteX0" fmla="*/ 107522 w 1437558"/>
              <a:gd name="connsiteY0" fmla="*/ 118753 h 712519"/>
              <a:gd name="connsiteX1" fmla="*/ 155023 w 1437558"/>
              <a:gd name="connsiteY1" fmla="*/ 59376 h 712519"/>
              <a:gd name="connsiteX2" fmla="*/ 309403 w 1437558"/>
              <a:gd name="connsiteY2" fmla="*/ 23750 h 712519"/>
              <a:gd name="connsiteX3" fmla="*/ 558784 w 1437558"/>
              <a:gd name="connsiteY3" fmla="*/ 0 h 712519"/>
              <a:gd name="connsiteX4" fmla="*/ 938795 w 1437558"/>
              <a:gd name="connsiteY4" fmla="*/ 11875 h 712519"/>
              <a:gd name="connsiteX5" fmla="*/ 974421 w 1437558"/>
              <a:gd name="connsiteY5" fmla="*/ 23750 h 712519"/>
              <a:gd name="connsiteX6" fmla="*/ 1045673 w 1437558"/>
              <a:gd name="connsiteY6" fmla="*/ 35626 h 712519"/>
              <a:gd name="connsiteX7" fmla="*/ 1116925 w 1437558"/>
              <a:gd name="connsiteY7" fmla="*/ 59376 h 712519"/>
              <a:gd name="connsiteX8" fmla="*/ 1152551 w 1437558"/>
              <a:gd name="connsiteY8" fmla="*/ 71252 h 712519"/>
              <a:gd name="connsiteX9" fmla="*/ 1200052 w 1437558"/>
              <a:gd name="connsiteY9" fmla="*/ 83127 h 712519"/>
              <a:gd name="connsiteX10" fmla="*/ 1247553 w 1437558"/>
              <a:gd name="connsiteY10" fmla="*/ 106878 h 712519"/>
              <a:gd name="connsiteX11" fmla="*/ 1366307 w 1437558"/>
              <a:gd name="connsiteY11" fmla="*/ 130628 h 712519"/>
              <a:gd name="connsiteX12" fmla="*/ 1401932 w 1437558"/>
              <a:gd name="connsiteY12" fmla="*/ 142504 h 712519"/>
              <a:gd name="connsiteX13" fmla="*/ 1413808 w 1437558"/>
              <a:gd name="connsiteY13" fmla="*/ 178130 h 712519"/>
              <a:gd name="connsiteX14" fmla="*/ 1437558 w 1437558"/>
              <a:gd name="connsiteY14" fmla="*/ 273132 h 712519"/>
              <a:gd name="connsiteX15" fmla="*/ 1413808 w 1437558"/>
              <a:gd name="connsiteY15" fmla="*/ 368135 h 712519"/>
              <a:gd name="connsiteX16" fmla="*/ 1390057 w 1437558"/>
              <a:gd name="connsiteY16" fmla="*/ 403761 h 712519"/>
              <a:gd name="connsiteX17" fmla="*/ 1354431 w 1437558"/>
              <a:gd name="connsiteY17" fmla="*/ 415636 h 712519"/>
              <a:gd name="connsiteX18" fmla="*/ 1330681 w 1437558"/>
              <a:gd name="connsiteY18" fmla="*/ 451262 h 712519"/>
              <a:gd name="connsiteX19" fmla="*/ 1200052 w 1437558"/>
              <a:gd name="connsiteY19" fmla="*/ 546265 h 712519"/>
              <a:gd name="connsiteX20" fmla="*/ 1152551 w 1437558"/>
              <a:gd name="connsiteY20" fmla="*/ 570015 h 712519"/>
              <a:gd name="connsiteX21" fmla="*/ 1081299 w 1437558"/>
              <a:gd name="connsiteY21" fmla="*/ 617517 h 712519"/>
              <a:gd name="connsiteX22" fmla="*/ 926920 w 1437558"/>
              <a:gd name="connsiteY22" fmla="*/ 688769 h 712519"/>
              <a:gd name="connsiteX23" fmla="*/ 784416 w 1437558"/>
              <a:gd name="connsiteY23" fmla="*/ 712519 h 712519"/>
              <a:gd name="connsiteX24" fmla="*/ 451907 w 1437558"/>
              <a:gd name="connsiteY24" fmla="*/ 700644 h 712519"/>
              <a:gd name="connsiteX25" fmla="*/ 356904 w 1437558"/>
              <a:gd name="connsiteY25" fmla="*/ 676893 h 712519"/>
              <a:gd name="connsiteX26" fmla="*/ 297527 w 1437558"/>
              <a:gd name="connsiteY26" fmla="*/ 665018 h 712519"/>
              <a:gd name="connsiteX27" fmla="*/ 238151 w 1437558"/>
              <a:gd name="connsiteY27" fmla="*/ 641267 h 712519"/>
              <a:gd name="connsiteX28" fmla="*/ 143148 w 1437558"/>
              <a:gd name="connsiteY28" fmla="*/ 617517 h 712519"/>
              <a:gd name="connsiteX29" fmla="*/ 71896 w 1437558"/>
              <a:gd name="connsiteY29" fmla="*/ 593766 h 712519"/>
              <a:gd name="connsiteX30" fmla="*/ 36270 w 1437558"/>
              <a:gd name="connsiteY30" fmla="*/ 558140 h 712519"/>
              <a:gd name="connsiteX31" fmla="*/ 12520 w 1437558"/>
              <a:gd name="connsiteY31" fmla="*/ 486888 h 712519"/>
              <a:gd name="connsiteX32" fmla="*/ 12520 w 1437558"/>
              <a:gd name="connsiteY32" fmla="*/ 285007 h 712519"/>
              <a:gd name="connsiteX33" fmla="*/ 24395 w 1437558"/>
              <a:gd name="connsiteY33" fmla="*/ 249382 h 712519"/>
              <a:gd name="connsiteX34" fmla="*/ 71896 w 1437558"/>
              <a:gd name="connsiteY34" fmla="*/ 178130 h 712519"/>
              <a:gd name="connsiteX35" fmla="*/ 107522 w 1437558"/>
              <a:gd name="connsiteY35" fmla="*/ 118753 h 71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7558" h="712519">
                <a:moveTo>
                  <a:pt x="107522" y="118753"/>
                </a:moveTo>
                <a:cubicBezTo>
                  <a:pt x="121376" y="98961"/>
                  <a:pt x="134258" y="73911"/>
                  <a:pt x="155023" y="59376"/>
                </a:cubicBezTo>
                <a:cubicBezTo>
                  <a:pt x="189105" y="35518"/>
                  <a:pt x="272738" y="29391"/>
                  <a:pt x="309403" y="23750"/>
                </a:cubicBezTo>
                <a:cubicBezTo>
                  <a:pt x="458454" y="819"/>
                  <a:pt x="309424" y="16624"/>
                  <a:pt x="558784" y="0"/>
                </a:cubicBezTo>
                <a:cubicBezTo>
                  <a:pt x="685454" y="3958"/>
                  <a:pt x="812269" y="4645"/>
                  <a:pt x="938795" y="11875"/>
                </a:cubicBezTo>
                <a:cubicBezTo>
                  <a:pt x="951292" y="12589"/>
                  <a:pt x="962201" y="21035"/>
                  <a:pt x="974421" y="23750"/>
                </a:cubicBezTo>
                <a:cubicBezTo>
                  <a:pt x="997926" y="28973"/>
                  <a:pt x="1022314" y="29786"/>
                  <a:pt x="1045673" y="35626"/>
                </a:cubicBezTo>
                <a:cubicBezTo>
                  <a:pt x="1069961" y="41698"/>
                  <a:pt x="1093174" y="51459"/>
                  <a:pt x="1116925" y="59376"/>
                </a:cubicBezTo>
                <a:cubicBezTo>
                  <a:pt x="1128800" y="63334"/>
                  <a:pt x="1140407" y="68216"/>
                  <a:pt x="1152551" y="71252"/>
                </a:cubicBezTo>
                <a:lnTo>
                  <a:pt x="1200052" y="83127"/>
                </a:lnTo>
                <a:cubicBezTo>
                  <a:pt x="1215886" y="91044"/>
                  <a:pt x="1230531" y="102015"/>
                  <a:pt x="1247553" y="106878"/>
                </a:cubicBezTo>
                <a:cubicBezTo>
                  <a:pt x="1286368" y="117968"/>
                  <a:pt x="1328010" y="117861"/>
                  <a:pt x="1366307" y="130628"/>
                </a:cubicBezTo>
                <a:lnTo>
                  <a:pt x="1401932" y="142504"/>
                </a:lnTo>
                <a:cubicBezTo>
                  <a:pt x="1405891" y="154379"/>
                  <a:pt x="1410772" y="165986"/>
                  <a:pt x="1413808" y="178130"/>
                </a:cubicBezTo>
                <a:cubicBezTo>
                  <a:pt x="1442473" y="292786"/>
                  <a:pt x="1410410" y="191687"/>
                  <a:pt x="1437558" y="273132"/>
                </a:cubicBezTo>
                <a:cubicBezTo>
                  <a:pt x="1433042" y="295714"/>
                  <a:pt x="1425980" y="343792"/>
                  <a:pt x="1413808" y="368135"/>
                </a:cubicBezTo>
                <a:cubicBezTo>
                  <a:pt x="1407425" y="380901"/>
                  <a:pt x="1401202" y="394845"/>
                  <a:pt x="1390057" y="403761"/>
                </a:cubicBezTo>
                <a:cubicBezTo>
                  <a:pt x="1380282" y="411581"/>
                  <a:pt x="1366306" y="411678"/>
                  <a:pt x="1354431" y="415636"/>
                </a:cubicBezTo>
                <a:cubicBezTo>
                  <a:pt x="1346514" y="427511"/>
                  <a:pt x="1341289" y="441714"/>
                  <a:pt x="1330681" y="451262"/>
                </a:cubicBezTo>
                <a:cubicBezTo>
                  <a:pt x="1327968" y="453704"/>
                  <a:pt x="1231222" y="528454"/>
                  <a:pt x="1200052" y="546265"/>
                </a:cubicBezTo>
                <a:cubicBezTo>
                  <a:pt x="1184682" y="555048"/>
                  <a:pt x="1168385" y="562098"/>
                  <a:pt x="1152551" y="570015"/>
                </a:cubicBezTo>
                <a:cubicBezTo>
                  <a:pt x="1092704" y="629862"/>
                  <a:pt x="1144313" y="588874"/>
                  <a:pt x="1081299" y="617517"/>
                </a:cubicBezTo>
                <a:cubicBezTo>
                  <a:pt x="1058692" y="627793"/>
                  <a:pt x="964102" y="680020"/>
                  <a:pt x="926920" y="688769"/>
                </a:cubicBezTo>
                <a:cubicBezTo>
                  <a:pt x="880044" y="699799"/>
                  <a:pt x="784416" y="712519"/>
                  <a:pt x="784416" y="712519"/>
                </a:cubicBezTo>
                <a:cubicBezTo>
                  <a:pt x="673580" y="708561"/>
                  <a:pt x="562611" y="707353"/>
                  <a:pt x="451907" y="700644"/>
                </a:cubicBezTo>
                <a:cubicBezTo>
                  <a:pt x="394120" y="697142"/>
                  <a:pt x="403080" y="688437"/>
                  <a:pt x="356904" y="676893"/>
                </a:cubicBezTo>
                <a:cubicBezTo>
                  <a:pt x="337322" y="671998"/>
                  <a:pt x="317319" y="668976"/>
                  <a:pt x="297527" y="665018"/>
                </a:cubicBezTo>
                <a:cubicBezTo>
                  <a:pt x="277735" y="657101"/>
                  <a:pt x="258525" y="647536"/>
                  <a:pt x="238151" y="641267"/>
                </a:cubicBezTo>
                <a:cubicBezTo>
                  <a:pt x="206952" y="631667"/>
                  <a:pt x="174115" y="627840"/>
                  <a:pt x="143148" y="617517"/>
                </a:cubicBezTo>
                <a:lnTo>
                  <a:pt x="71896" y="593766"/>
                </a:lnTo>
                <a:cubicBezTo>
                  <a:pt x="60021" y="581891"/>
                  <a:pt x="44426" y="572821"/>
                  <a:pt x="36270" y="558140"/>
                </a:cubicBezTo>
                <a:cubicBezTo>
                  <a:pt x="24112" y="536255"/>
                  <a:pt x="12520" y="486888"/>
                  <a:pt x="12520" y="486888"/>
                </a:cubicBezTo>
                <a:cubicBezTo>
                  <a:pt x="-2308" y="383097"/>
                  <a:pt x="-5942" y="405009"/>
                  <a:pt x="12520" y="285007"/>
                </a:cubicBezTo>
                <a:cubicBezTo>
                  <a:pt x="14423" y="272635"/>
                  <a:pt x="18316" y="260324"/>
                  <a:pt x="24395" y="249382"/>
                </a:cubicBezTo>
                <a:cubicBezTo>
                  <a:pt x="38258" y="224429"/>
                  <a:pt x="44816" y="187157"/>
                  <a:pt x="71896" y="178130"/>
                </a:cubicBezTo>
                <a:cubicBezTo>
                  <a:pt x="118143" y="162713"/>
                  <a:pt x="93668" y="138545"/>
                  <a:pt x="107522" y="118753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9111" y="5142015"/>
            <a:ext cx="8382000" cy="121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arenR"/>
              <a:defRPr/>
            </a:pP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Entity detection &amp; linkage – </a:t>
            </a:r>
            <a:r>
              <a:rPr lang="en-US" altLang="en-US" sz="2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0.93/0.90/0.91</a:t>
            </a: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kern="0" dirty="0">
                <a:latin typeface="Arial" panose="020B0604020202020204" pitchFamily="34" charset="0"/>
                <a:cs typeface="Arial" panose="020B0604020202020204" pitchFamily="34" charset="0"/>
              </a:rPr>
              <a:t>(P/R/F</a:t>
            </a: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eaLnBrk="1" hangingPunct="1">
              <a:buFont typeface="+mj-lt"/>
              <a:buAutoNum type="arabicParenR"/>
              <a:defRPr/>
            </a:pP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 matching (matched) – </a:t>
            </a:r>
            <a:r>
              <a:rPr lang="en-US" altLang="en-US" sz="22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0.92/0.91/0.92</a:t>
            </a: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(P/R/F)</a:t>
            </a:r>
          </a:p>
          <a:p>
            <a:pPr marL="457200" indent="-457200" eaLnBrk="1" hangingPunct="1">
              <a:buFont typeface="+mj-lt"/>
              <a:buAutoNum type="arabicParenR"/>
              <a:defRPr/>
            </a:pP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 matching (discrepant) – </a:t>
            </a:r>
            <a:r>
              <a:rPr lang="en-US" altLang="en-US" sz="22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0.72/0.65/0.58</a:t>
            </a: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(P/R/F) </a:t>
            </a:r>
            <a:endParaRPr lang="en-US" altLang="en-US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1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7" y="1774381"/>
            <a:ext cx="8862368" cy="345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>
              <a:buBlip>
                <a:blip r:embed="rId4"/>
              </a:buBlip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Results on </a:t>
            </a:r>
            <a:r>
              <a:rPr lang="en-US" sz="3200" b="1" dirty="0" err="1" smtClean="0">
                <a:solidFill>
                  <a:srgbClr val="002060"/>
                </a:solidFill>
              </a:rPr>
              <a:t>Discr</a:t>
            </a:r>
            <a:r>
              <a:rPr lang="en-US" sz="3200" b="1" dirty="0" smtClean="0">
                <a:solidFill>
                  <a:srgbClr val="002060"/>
                </a:solidFill>
              </a:rPr>
              <a:t>. Medications (Ideal)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92042" y="40415"/>
            <a:ext cx="29549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Experiments &amp; Evaluation</a:t>
            </a:r>
          </a:p>
          <a:p>
            <a:pPr marL="342900" indent="-342900" algn="r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Results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65018" y="1821880"/>
            <a:ext cx="1375513" cy="674541"/>
          </a:xfrm>
          <a:custGeom>
            <a:avLst/>
            <a:gdLst>
              <a:gd name="connsiteX0" fmla="*/ 107522 w 1437558"/>
              <a:gd name="connsiteY0" fmla="*/ 118753 h 712519"/>
              <a:gd name="connsiteX1" fmla="*/ 155023 w 1437558"/>
              <a:gd name="connsiteY1" fmla="*/ 59376 h 712519"/>
              <a:gd name="connsiteX2" fmla="*/ 309403 w 1437558"/>
              <a:gd name="connsiteY2" fmla="*/ 23750 h 712519"/>
              <a:gd name="connsiteX3" fmla="*/ 558784 w 1437558"/>
              <a:gd name="connsiteY3" fmla="*/ 0 h 712519"/>
              <a:gd name="connsiteX4" fmla="*/ 938795 w 1437558"/>
              <a:gd name="connsiteY4" fmla="*/ 11875 h 712519"/>
              <a:gd name="connsiteX5" fmla="*/ 974421 w 1437558"/>
              <a:gd name="connsiteY5" fmla="*/ 23750 h 712519"/>
              <a:gd name="connsiteX6" fmla="*/ 1045673 w 1437558"/>
              <a:gd name="connsiteY6" fmla="*/ 35626 h 712519"/>
              <a:gd name="connsiteX7" fmla="*/ 1116925 w 1437558"/>
              <a:gd name="connsiteY7" fmla="*/ 59376 h 712519"/>
              <a:gd name="connsiteX8" fmla="*/ 1152551 w 1437558"/>
              <a:gd name="connsiteY8" fmla="*/ 71252 h 712519"/>
              <a:gd name="connsiteX9" fmla="*/ 1200052 w 1437558"/>
              <a:gd name="connsiteY9" fmla="*/ 83127 h 712519"/>
              <a:gd name="connsiteX10" fmla="*/ 1247553 w 1437558"/>
              <a:gd name="connsiteY10" fmla="*/ 106878 h 712519"/>
              <a:gd name="connsiteX11" fmla="*/ 1366307 w 1437558"/>
              <a:gd name="connsiteY11" fmla="*/ 130628 h 712519"/>
              <a:gd name="connsiteX12" fmla="*/ 1401932 w 1437558"/>
              <a:gd name="connsiteY12" fmla="*/ 142504 h 712519"/>
              <a:gd name="connsiteX13" fmla="*/ 1413808 w 1437558"/>
              <a:gd name="connsiteY13" fmla="*/ 178130 h 712519"/>
              <a:gd name="connsiteX14" fmla="*/ 1437558 w 1437558"/>
              <a:gd name="connsiteY14" fmla="*/ 273132 h 712519"/>
              <a:gd name="connsiteX15" fmla="*/ 1413808 w 1437558"/>
              <a:gd name="connsiteY15" fmla="*/ 368135 h 712519"/>
              <a:gd name="connsiteX16" fmla="*/ 1390057 w 1437558"/>
              <a:gd name="connsiteY16" fmla="*/ 403761 h 712519"/>
              <a:gd name="connsiteX17" fmla="*/ 1354431 w 1437558"/>
              <a:gd name="connsiteY17" fmla="*/ 415636 h 712519"/>
              <a:gd name="connsiteX18" fmla="*/ 1330681 w 1437558"/>
              <a:gd name="connsiteY18" fmla="*/ 451262 h 712519"/>
              <a:gd name="connsiteX19" fmla="*/ 1200052 w 1437558"/>
              <a:gd name="connsiteY19" fmla="*/ 546265 h 712519"/>
              <a:gd name="connsiteX20" fmla="*/ 1152551 w 1437558"/>
              <a:gd name="connsiteY20" fmla="*/ 570015 h 712519"/>
              <a:gd name="connsiteX21" fmla="*/ 1081299 w 1437558"/>
              <a:gd name="connsiteY21" fmla="*/ 617517 h 712519"/>
              <a:gd name="connsiteX22" fmla="*/ 926920 w 1437558"/>
              <a:gd name="connsiteY22" fmla="*/ 688769 h 712519"/>
              <a:gd name="connsiteX23" fmla="*/ 784416 w 1437558"/>
              <a:gd name="connsiteY23" fmla="*/ 712519 h 712519"/>
              <a:gd name="connsiteX24" fmla="*/ 451907 w 1437558"/>
              <a:gd name="connsiteY24" fmla="*/ 700644 h 712519"/>
              <a:gd name="connsiteX25" fmla="*/ 356904 w 1437558"/>
              <a:gd name="connsiteY25" fmla="*/ 676893 h 712519"/>
              <a:gd name="connsiteX26" fmla="*/ 297527 w 1437558"/>
              <a:gd name="connsiteY26" fmla="*/ 665018 h 712519"/>
              <a:gd name="connsiteX27" fmla="*/ 238151 w 1437558"/>
              <a:gd name="connsiteY27" fmla="*/ 641267 h 712519"/>
              <a:gd name="connsiteX28" fmla="*/ 143148 w 1437558"/>
              <a:gd name="connsiteY28" fmla="*/ 617517 h 712519"/>
              <a:gd name="connsiteX29" fmla="*/ 71896 w 1437558"/>
              <a:gd name="connsiteY29" fmla="*/ 593766 h 712519"/>
              <a:gd name="connsiteX30" fmla="*/ 36270 w 1437558"/>
              <a:gd name="connsiteY30" fmla="*/ 558140 h 712519"/>
              <a:gd name="connsiteX31" fmla="*/ 12520 w 1437558"/>
              <a:gd name="connsiteY31" fmla="*/ 486888 h 712519"/>
              <a:gd name="connsiteX32" fmla="*/ 12520 w 1437558"/>
              <a:gd name="connsiteY32" fmla="*/ 285007 h 712519"/>
              <a:gd name="connsiteX33" fmla="*/ 24395 w 1437558"/>
              <a:gd name="connsiteY33" fmla="*/ 249382 h 712519"/>
              <a:gd name="connsiteX34" fmla="*/ 71896 w 1437558"/>
              <a:gd name="connsiteY34" fmla="*/ 178130 h 712519"/>
              <a:gd name="connsiteX35" fmla="*/ 107522 w 1437558"/>
              <a:gd name="connsiteY35" fmla="*/ 118753 h 71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7558" h="712519">
                <a:moveTo>
                  <a:pt x="107522" y="118753"/>
                </a:moveTo>
                <a:cubicBezTo>
                  <a:pt x="121376" y="98961"/>
                  <a:pt x="134258" y="73911"/>
                  <a:pt x="155023" y="59376"/>
                </a:cubicBezTo>
                <a:cubicBezTo>
                  <a:pt x="189105" y="35518"/>
                  <a:pt x="272738" y="29391"/>
                  <a:pt x="309403" y="23750"/>
                </a:cubicBezTo>
                <a:cubicBezTo>
                  <a:pt x="458454" y="819"/>
                  <a:pt x="309424" y="16624"/>
                  <a:pt x="558784" y="0"/>
                </a:cubicBezTo>
                <a:cubicBezTo>
                  <a:pt x="685454" y="3958"/>
                  <a:pt x="812269" y="4645"/>
                  <a:pt x="938795" y="11875"/>
                </a:cubicBezTo>
                <a:cubicBezTo>
                  <a:pt x="951292" y="12589"/>
                  <a:pt x="962201" y="21035"/>
                  <a:pt x="974421" y="23750"/>
                </a:cubicBezTo>
                <a:cubicBezTo>
                  <a:pt x="997926" y="28973"/>
                  <a:pt x="1022314" y="29786"/>
                  <a:pt x="1045673" y="35626"/>
                </a:cubicBezTo>
                <a:cubicBezTo>
                  <a:pt x="1069961" y="41698"/>
                  <a:pt x="1093174" y="51459"/>
                  <a:pt x="1116925" y="59376"/>
                </a:cubicBezTo>
                <a:cubicBezTo>
                  <a:pt x="1128800" y="63334"/>
                  <a:pt x="1140407" y="68216"/>
                  <a:pt x="1152551" y="71252"/>
                </a:cubicBezTo>
                <a:lnTo>
                  <a:pt x="1200052" y="83127"/>
                </a:lnTo>
                <a:cubicBezTo>
                  <a:pt x="1215886" y="91044"/>
                  <a:pt x="1230531" y="102015"/>
                  <a:pt x="1247553" y="106878"/>
                </a:cubicBezTo>
                <a:cubicBezTo>
                  <a:pt x="1286368" y="117968"/>
                  <a:pt x="1328010" y="117861"/>
                  <a:pt x="1366307" y="130628"/>
                </a:cubicBezTo>
                <a:lnTo>
                  <a:pt x="1401932" y="142504"/>
                </a:lnTo>
                <a:cubicBezTo>
                  <a:pt x="1405891" y="154379"/>
                  <a:pt x="1410772" y="165986"/>
                  <a:pt x="1413808" y="178130"/>
                </a:cubicBezTo>
                <a:cubicBezTo>
                  <a:pt x="1442473" y="292786"/>
                  <a:pt x="1410410" y="191687"/>
                  <a:pt x="1437558" y="273132"/>
                </a:cubicBezTo>
                <a:cubicBezTo>
                  <a:pt x="1433042" y="295714"/>
                  <a:pt x="1425980" y="343792"/>
                  <a:pt x="1413808" y="368135"/>
                </a:cubicBezTo>
                <a:cubicBezTo>
                  <a:pt x="1407425" y="380901"/>
                  <a:pt x="1401202" y="394845"/>
                  <a:pt x="1390057" y="403761"/>
                </a:cubicBezTo>
                <a:cubicBezTo>
                  <a:pt x="1380282" y="411581"/>
                  <a:pt x="1366306" y="411678"/>
                  <a:pt x="1354431" y="415636"/>
                </a:cubicBezTo>
                <a:cubicBezTo>
                  <a:pt x="1346514" y="427511"/>
                  <a:pt x="1341289" y="441714"/>
                  <a:pt x="1330681" y="451262"/>
                </a:cubicBezTo>
                <a:cubicBezTo>
                  <a:pt x="1327968" y="453704"/>
                  <a:pt x="1231222" y="528454"/>
                  <a:pt x="1200052" y="546265"/>
                </a:cubicBezTo>
                <a:cubicBezTo>
                  <a:pt x="1184682" y="555048"/>
                  <a:pt x="1168385" y="562098"/>
                  <a:pt x="1152551" y="570015"/>
                </a:cubicBezTo>
                <a:cubicBezTo>
                  <a:pt x="1092704" y="629862"/>
                  <a:pt x="1144313" y="588874"/>
                  <a:pt x="1081299" y="617517"/>
                </a:cubicBezTo>
                <a:cubicBezTo>
                  <a:pt x="1058692" y="627793"/>
                  <a:pt x="964102" y="680020"/>
                  <a:pt x="926920" y="688769"/>
                </a:cubicBezTo>
                <a:cubicBezTo>
                  <a:pt x="880044" y="699799"/>
                  <a:pt x="784416" y="712519"/>
                  <a:pt x="784416" y="712519"/>
                </a:cubicBezTo>
                <a:cubicBezTo>
                  <a:pt x="673580" y="708561"/>
                  <a:pt x="562611" y="707353"/>
                  <a:pt x="451907" y="700644"/>
                </a:cubicBezTo>
                <a:cubicBezTo>
                  <a:pt x="394120" y="697142"/>
                  <a:pt x="403080" y="688437"/>
                  <a:pt x="356904" y="676893"/>
                </a:cubicBezTo>
                <a:cubicBezTo>
                  <a:pt x="337322" y="671998"/>
                  <a:pt x="317319" y="668976"/>
                  <a:pt x="297527" y="665018"/>
                </a:cubicBezTo>
                <a:cubicBezTo>
                  <a:pt x="277735" y="657101"/>
                  <a:pt x="258525" y="647536"/>
                  <a:pt x="238151" y="641267"/>
                </a:cubicBezTo>
                <a:cubicBezTo>
                  <a:pt x="206952" y="631667"/>
                  <a:pt x="174115" y="627840"/>
                  <a:pt x="143148" y="617517"/>
                </a:cubicBezTo>
                <a:lnTo>
                  <a:pt x="71896" y="593766"/>
                </a:lnTo>
                <a:cubicBezTo>
                  <a:pt x="60021" y="581891"/>
                  <a:pt x="44426" y="572821"/>
                  <a:pt x="36270" y="558140"/>
                </a:cubicBezTo>
                <a:cubicBezTo>
                  <a:pt x="24112" y="536255"/>
                  <a:pt x="12520" y="486888"/>
                  <a:pt x="12520" y="486888"/>
                </a:cubicBezTo>
                <a:cubicBezTo>
                  <a:pt x="-2308" y="383097"/>
                  <a:pt x="-5942" y="405009"/>
                  <a:pt x="12520" y="285007"/>
                </a:cubicBezTo>
                <a:cubicBezTo>
                  <a:pt x="14423" y="272635"/>
                  <a:pt x="18316" y="260324"/>
                  <a:pt x="24395" y="249382"/>
                </a:cubicBezTo>
                <a:cubicBezTo>
                  <a:pt x="38258" y="224429"/>
                  <a:pt x="44816" y="187157"/>
                  <a:pt x="71896" y="178130"/>
                </a:cubicBezTo>
                <a:cubicBezTo>
                  <a:pt x="118143" y="162713"/>
                  <a:pt x="93668" y="138545"/>
                  <a:pt x="107522" y="118753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19111" y="5142015"/>
            <a:ext cx="8382000" cy="121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arenR"/>
              <a:defRPr/>
            </a:pP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Entity detection &amp; linkage – </a:t>
            </a:r>
            <a:r>
              <a:rPr lang="en-US" altLang="en-US" sz="2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0.93/0.90/0.91</a:t>
            </a: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kern="0" dirty="0">
                <a:latin typeface="Arial" panose="020B0604020202020204" pitchFamily="34" charset="0"/>
                <a:cs typeface="Arial" panose="020B0604020202020204" pitchFamily="34" charset="0"/>
              </a:rPr>
              <a:t>(P/R/F</a:t>
            </a: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eaLnBrk="1" hangingPunct="1">
              <a:buFont typeface="+mj-lt"/>
              <a:buAutoNum type="arabicParenR"/>
              <a:defRPr/>
            </a:pP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 matching (matched) – </a:t>
            </a:r>
            <a:r>
              <a:rPr lang="en-US" altLang="en-US" sz="22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0.92/0.91/0.92</a:t>
            </a: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(P/R/F)</a:t>
            </a:r>
          </a:p>
          <a:p>
            <a:pPr marL="457200" indent="-457200" eaLnBrk="1" hangingPunct="1">
              <a:buFont typeface="+mj-lt"/>
              <a:buAutoNum type="arabicParenR"/>
              <a:defRPr/>
            </a:pP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 matching (discrepant) – </a:t>
            </a:r>
            <a:r>
              <a:rPr lang="en-US" altLang="en-US" sz="22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0.86/0.85/0.86</a:t>
            </a: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(P/R/F) </a:t>
            </a:r>
            <a:endParaRPr lang="en-US" altLang="en-US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7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37" y="2057400"/>
            <a:ext cx="8121137" cy="40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Workload of Medication Reconciliation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92042" y="40415"/>
            <a:ext cx="29549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Experiments &amp; Evaluation</a:t>
            </a:r>
          </a:p>
          <a:p>
            <a:pPr marL="342900" indent="-342900" algn="r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Results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290633" y="2455963"/>
            <a:ext cx="1077013" cy="529688"/>
          </a:xfrm>
          <a:custGeom>
            <a:avLst/>
            <a:gdLst>
              <a:gd name="connsiteX0" fmla="*/ 107522 w 1437558"/>
              <a:gd name="connsiteY0" fmla="*/ 118753 h 712519"/>
              <a:gd name="connsiteX1" fmla="*/ 155023 w 1437558"/>
              <a:gd name="connsiteY1" fmla="*/ 59376 h 712519"/>
              <a:gd name="connsiteX2" fmla="*/ 309403 w 1437558"/>
              <a:gd name="connsiteY2" fmla="*/ 23750 h 712519"/>
              <a:gd name="connsiteX3" fmla="*/ 558784 w 1437558"/>
              <a:gd name="connsiteY3" fmla="*/ 0 h 712519"/>
              <a:gd name="connsiteX4" fmla="*/ 938795 w 1437558"/>
              <a:gd name="connsiteY4" fmla="*/ 11875 h 712519"/>
              <a:gd name="connsiteX5" fmla="*/ 974421 w 1437558"/>
              <a:gd name="connsiteY5" fmla="*/ 23750 h 712519"/>
              <a:gd name="connsiteX6" fmla="*/ 1045673 w 1437558"/>
              <a:gd name="connsiteY6" fmla="*/ 35626 h 712519"/>
              <a:gd name="connsiteX7" fmla="*/ 1116925 w 1437558"/>
              <a:gd name="connsiteY7" fmla="*/ 59376 h 712519"/>
              <a:gd name="connsiteX8" fmla="*/ 1152551 w 1437558"/>
              <a:gd name="connsiteY8" fmla="*/ 71252 h 712519"/>
              <a:gd name="connsiteX9" fmla="*/ 1200052 w 1437558"/>
              <a:gd name="connsiteY9" fmla="*/ 83127 h 712519"/>
              <a:gd name="connsiteX10" fmla="*/ 1247553 w 1437558"/>
              <a:gd name="connsiteY10" fmla="*/ 106878 h 712519"/>
              <a:gd name="connsiteX11" fmla="*/ 1366307 w 1437558"/>
              <a:gd name="connsiteY11" fmla="*/ 130628 h 712519"/>
              <a:gd name="connsiteX12" fmla="*/ 1401932 w 1437558"/>
              <a:gd name="connsiteY12" fmla="*/ 142504 h 712519"/>
              <a:gd name="connsiteX13" fmla="*/ 1413808 w 1437558"/>
              <a:gd name="connsiteY13" fmla="*/ 178130 h 712519"/>
              <a:gd name="connsiteX14" fmla="*/ 1437558 w 1437558"/>
              <a:gd name="connsiteY14" fmla="*/ 273132 h 712519"/>
              <a:gd name="connsiteX15" fmla="*/ 1413808 w 1437558"/>
              <a:gd name="connsiteY15" fmla="*/ 368135 h 712519"/>
              <a:gd name="connsiteX16" fmla="*/ 1390057 w 1437558"/>
              <a:gd name="connsiteY16" fmla="*/ 403761 h 712519"/>
              <a:gd name="connsiteX17" fmla="*/ 1354431 w 1437558"/>
              <a:gd name="connsiteY17" fmla="*/ 415636 h 712519"/>
              <a:gd name="connsiteX18" fmla="*/ 1330681 w 1437558"/>
              <a:gd name="connsiteY18" fmla="*/ 451262 h 712519"/>
              <a:gd name="connsiteX19" fmla="*/ 1200052 w 1437558"/>
              <a:gd name="connsiteY19" fmla="*/ 546265 h 712519"/>
              <a:gd name="connsiteX20" fmla="*/ 1152551 w 1437558"/>
              <a:gd name="connsiteY20" fmla="*/ 570015 h 712519"/>
              <a:gd name="connsiteX21" fmla="*/ 1081299 w 1437558"/>
              <a:gd name="connsiteY21" fmla="*/ 617517 h 712519"/>
              <a:gd name="connsiteX22" fmla="*/ 926920 w 1437558"/>
              <a:gd name="connsiteY22" fmla="*/ 688769 h 712519"/>
              <a:gd name="connsiteX23" fmla="*/ 784416 w 1437558"/>
              <a:gd name="connsiteY23" fmla="*/ 712519 h 712519"/>
              <a:gd name="connsiteX24" fmla="*/ 451907 w 1437558"/>
              <a:gd name="connsiteY24" fmla="*/ 700644 h 712519"/>
              <a:gd name="connsiteX25" fmla="*/ 356904 w 1437558"/>
              <a:gd name="connsiteY25" fmla="*/ 676893 h 712519"/>
              <a:gd name="connsiteX26" fmla="*/ 297527 w 1437558"/>
              <a:gd name="connsiteY26" fmla="*/ 665018 h 712519"/>
              <a:gd name="connsiteX27" fmla="*/ 238151 w 1437558"/>
              <a:gd name="connsiteY27" fmla="*/ 641267 h 712519"/>
              <a:gd name="connsiteX28" fmla="*/ 143148 w 1437558"/>
              <a:gd name="connsiteY28" fmla="*/ 617517 h 712519"/>
              <a:gd name="connsiteX29" fmla="*/ 71896 w 1437558"/>
              <a:gd name="connsiteY29" fmla="*/ 593766 h 712519"/>
              <a:gd name="connsiteX30" fmla="*/ 36270 w 1437558"/>
              <a:gd name="connsiteY30" fmla="*/ 558140 h 712519"/>
              <a:gd name="connsiteX31" fmla="*/ 12520 w 1437558"/>
              <a:gd name="connsiteY31" fmla="*/ 486888 h 712519"/>
              <a:gd name="connsiteX32" fmla="*/ 12520 w 1437558"/>
              <a:gd name="connsiteY32" fmla="*/ 285007 h 712519"/>
              <a:gd name="connsiteX33" fmla="*/ 24395 w 1437558"/>
              <a:gd name="connsiteY33" fmla="*/ 249382 h 712519"/>
              <a:gd name="connsiteX34" fmla="*/ 71896 w 1437558"/>
              <a:gd name="connsiteY34" fmla="*/ 178130 h 712519"/>
              <a:gd name="connsiteX35" fmla="*/ 107522 w 1437558"/>
              <a:gd name="connsiteY35" fmla="*/ 118753 h 71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7558" h="712519">
                <a:moveTo>
                  <a:pt x="107522" y="118753"/>
                </a:moveTo>
                <a:cubicBezTo>
                  <a:pt x="121376" y="98961"/>
                  <a:pt x="134258" y="73911"/>
                  <a:pt x="155023" y="59376"/>
                </a:cubicBezTo>
                <a:cubicBezTo>
                  <a:pt x="189105" y="35518"/>
                  <a:pt x="272738" y="29391"/>
                  <a:pt x="309403" y="23750"/>
                </a:cubicBezTo>
                <a:cubicBezTo>
                  <a:pt x="458454" y="819"/>
                  <a:pt x="309424" y="16624"/>
                  <a:pt x="558784" y="0"/>
                </a:cubicBezTo>
                <a:cubicBezTo>
                  <a:pt x="685454" y="3958"/>
                  <a:pt x="812269" y="4645"/>
                  <a:pt x="938795" y="11875"/>
                </a:cubicBezTo>
                <a:cubicBezTo>
                  <a:pt x="951292" y="12589"/>
                  <a:pt x="962201" y="21035"/>
                  <a:pt x="974421" y="23750"/>
                </a:cubicBezTo>
                <a:cubicBezTo>
                  <a:pt x="997926" y="28973"/>
                  <a:pt x="1022314" y="29786"/>
                  <a:pt x="1045673" y="35626"/>
                </a:cubicBezTo>
                <a:cubicBezTo>
                  <a:pt x="1069961" y="41698"/>
                  <a:pt x="1093174" y="51459"/>
                  <a:pt x="1116925" y="59376"/>
                </a:cubicBezTo>
                <a:cubicBezTo>
                  <a:pt x="1128800" y="63334"/>
                  <a:pt x="1140407" y="68216"/>
                  <a:pt x="1152551" y="71252"/>
                </a:cubicBezTo>
                <a:lnTo>
                  <a:pt x="1200052" y="83127"/>
                </a:lnTo>
                <a:cubicBezTo>
                  <a:pt x="1215886" y="91044"/>
                  <a:pt x="1230531" y="102015"/>
                  <a:pt x="1247553" y="106878"/>
                </a:cubicBezTo>
                <a:cubicBezTo>
                  <a:pt x="1286368" y="117968"/>
                  <a:pt x="1328010" y="117861"/>
                  <a:pt x="1366307" y="130628"/>
                </a:cubicBezTo>
                <a:lnTo>
                  <a:pt x="1401932" y="142504"/>
                </a:lnTo>
                <a:cubicBezTo>
                  <a:pt x="1405891" y="154379"/>
                  <a:pt x="1410772" y="165986"/>
                  <a:pt x="1413808" y="178130"/>
                </a:cubicBezTo>
                <a:cubicBezTo>
                  <a:pt x="1442473" y="292786"/>
                  <a:pt x="1410410" y="191687"/>
                  <a:pt x="1437558" y="273132"/>
                </a:cubicBezTo>
                <a:cubicBezTo>
                  <a:pt x="1433042" y="295714"/>
                  <a:pt x="1425980" y="343792"/>
                  <a:pt x="1413808" y="368135"/>
                </a:cubicBezTo>
                <a:cubicBezTo>
                  <a:pt x="1407425" y="380901"/>
                  <a:pt x="1401202" y="394845"/>
                  <a:pt x="1390057" y="403761"/>
                </a:cubicBezTo>
                <a:cubicBezTo>
                  <a:pt x="1380282" y="411581"/>
                  <a:pt x="1366306" y="411678"/>
                  <a:pt x="1354431" y="415636"/>
                </a:cubicBezTo>
                <a:cubicBezTo>
                  <a:pt x="1346514" y="427511"/>
                  <a:pt x="1341289" y="441714"/>
                  <a:pt x="1330681" y="451262"/>
                </a:cubicBezTo>
                <a:cubicBezTo>
                  <a:pt x="1327968" y="453704"/>
                  <a:pt x="1231222" y="528454"/>
                  <a:pt x="1200052" y="546265"/>
                </a:cubicBezTo>
                <a:cubicBezTo>
                  <a:pt x="1184682" y="555048"/>
                  <a:pt x="1168385" y="562098"/>
                  <a:pt x="1152551" y="570015"/>
                </a:cubicBezTo>
                <a:cubicBezTo>
                  <a:pt x="1092704" y="629862"/>
                  <a:pt x="1144313" y="588874"/>
                  <a:pt x="1081299" y="617517"/>
                </a:cubicBezTo>
                <a:cubicBezTo>
                  <a:pt x="1058692" y="627793"/>
                  <a:pt x="964102" y="680020"/>
                  <a:pt x="926920" y="688769"/>
                </a:cubicBezTo>
                <a:cubicBezTo>
                  <a:pt x="880044" y="699799"/>
                  <a:pt x="784416" y="712519"/>
                  <a:pt x="784416" y="712519"/>
                </a:cubicBezTo>
                <a:cubicBezTo>
                  <a:pt x="673580" y="708561"/>
                  <a:pt x="562611" y="707353"/>
                  <a:pt x="451907" y="700644"/>
                </a:cubicBezTo>
                <a:cubicBezTo>
                  <a:pt x="394120" y="697142"/>
                  <a:pt x="403080" y="688437"/>
                  <a:pt x="356904" y="676893"/>
                </a:cubicBezTo>
                <a:cubicBezTo>
                  <a:pt x="337322" y="671998"/>
                  <a:pt x="317319" y="668976"/>
                  <a:pt x="297527" y="665018"/>
                </a:cubicBezTo>
                <a:cubicBezTo>
                  <a:pt x="277735" y="657101"/>
                  <a:pt x="258525" y="647536"/>
                  <a:pt x="238151" y="641267"/>
                </a:cubicBezTo>
                <a:cubicBezTo>
                  <a:pt x="206952" y="631667"/>
                  <a:pt x="174115" y="627840"/>
                  <a:pt x="143148" y="617517"/>
                </a:cubicBezTo>
                <a:lnTo>
                  <a:pt x="71896" y="593766"/>
                </a:lnTo>
                <a:cubicBezTo>
                  <a:pt x="60021" y="581891"/>
                  <a:pt x="44426" y="572821"/>
                  <a:pt x="36270" y="558140"/>
                </a:cubicBezTo>
                <a:cubicBezTo>
                  <a:pt x="24112" y="536255"/>
                  <a:pt x="12520" y="486888"/>
                  <a:pt x="12520" y="486888"/>
                </a:cubicBezTo>
                <a:cubicBezTo>
                  <a:pt x="-2308" y="383097"/>
                  <a:pt x="-5942" y="405009"/>
                  <a:pt x="12520" y="285007"/>
                </a:cubicBezTo>
                <a:cubicBezTo>
                  <a:pt x="14423" y="272635"/>
                  <a:pt x="18316" y="260324"/>
                  <a:pt x="24395" y="249382"/>
                </a:cubicBezTo>
                <a:cubicBezTo>
                  <a:pt x="38258" y="224429"/>
                  <a:pt x="44816" y="187157"/>
                  <a:pt x="71896" y="178130"/>
                </a:cubicBezTo>
                <a:cubicBezTo>
                  <a:pt x="118143" y="162713"/>
                  <a:pt x="93668" y="138545"/>
                  <a:pt x="107522" y="118753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026904" y="4541569"/>
            <a:ext cx="1077013" cy="529688"/>
          </a:xfrm>
          <a:custGeom>
            <a:avLst/>
            <a:gdLst>
              <a:gd name="connsiteX0" fmla="*/ 107522 w 1437558"/>
              <a:gd name="connsiteY0" fmla="*/ 118753 h 712519"/>
              <a:gd name="connsiteX1" fmla="*/ 155023 w 1437558"/>
              <a:gd name="connsiteY1" fmla="*/ 59376 h 712519"/>
              <a:gd name="connsiteX2" fmla="*/ 309403 w 1437558"/>
              <a:gd name="connsiteY2" fmla="*/ 23750 h 712519"/>
              <a:gd name="connsiteX3" fmla="*/ 558784 w 1437558"/>
              <a:gd name="connsiteY3" fmla="*/ 0 h 712519"/>
              <a:gd name="connsiteX4" fmla="*/ 938795 w 1437558"/>
              <a:gd name="connsiteY4" fmla="*/ 11875 h 712519"/>
              <a:gd name="connsiteX5" fmla="*/ 974421 w 1437558"/>
              <a:gd name="connsiteY5" fmla="*/ 23750 h 712519"/>
              <a:gd name="connsiteX6" fmla="*/ 1045673 w 1437558"/>
              <a:gd name="connsiteY6" fmla="*/ 35626 h 712519"/>
              <a:gd name="connsiteX7" fmla="*/ 1116925 w 1437558"/>
              <a:gd name="connsiteY7" fmla="*/ 59376 h 712519"/>
              <a:gd name="connsiteX8" fmla="*/ 1152551 w 1437558"/>
              <a:gd name="connsiteY8" fmla="*/ 71252 h 712519"/>
              <a:gd name="connsiteX9" fmla="*/ 1200052 w 1437558"/>
              <a:gd name="connsiteY9" fmla="*/ 83127 h 712519"/>
              <a:gd name="connsiteX10" fmla="*/ 1247553 w 1437558"/>
              <a:gd name="connsiteY10" fmla="*/ 106878 h 712519"/>
              <a:gd name="connsiteX11" fmla="*/ 1366307 w 1437558"/>
              <a:gd name="connsiteY11" fmla="*/ 130628 h 712519"/>
              <a:gd name="connsiteX12" fmla="*/ 1401932 w 1437558"/>
              <a:gd name="connsiteY12" fmla="*/ 142504 h 712519"/>
              <a:gd name="connsiteX13" fmla="*/ 1413808 w 1437558"/>
              <a:gd name="connsiteY13" fmla="*/ 178130 h 712519"/>
              <a:gd name="connsiteX14" fmla="*/ 1437558 w 1437558"/>
              <a:gd name="connsiteY14" fmla="*/ 273132 h 712519"/>
              <a:gd name="connsiteX15" fmla="*/ 1413808 w 1437558"/>
              <a:gd name="connsiteY15" fmla="*/ 368135 h 712519"/>
              <a:gd name="connsiteX16" fmla="*/ 1390057 w 1437558"/>
              <a:gd name="connsiteY16" fmla="*/ 403761 h 712519"/>
              <a:gd name="connsiteX17" fmla="*/ 1354431 w 1437558"/>
              <a:gd name="connsiteY17" fmla="*/ 415636 h 712519"/>
              <a:gd name="connsiteX18" fmla="*/ 1330681 w 1437558"/>
              <a:gd name="connsiteY18" fmla="*/ 451262 h 712519"/>
              <a:gd name="connsiteX19" fmla="*/ 1200052 w 1437558"/>
              <a:gd name="connsiteY19" fmla="*/ 546265 h 712519"/>
              <a:gd name="connsiteX20" fmla="*/ 1152551 w 1437558"/>
              <a:gd name="connsiteY20" fmla="*/ 570015 h 712519"/>
              <a:gd name="connsiteX21" fmla="*/ 1081299 w 1437558"/>
              <a:gd name="connsiteY21" fmla="*/ 617517 h 712519"/>
              <a:gd name="connsiteX22" fmla="*/ 926920 w 1437558"/>
              <a:gd name="connsiteY22" fmla="*/ 688769 h 712519"/>
              <a:gd name="connsiteX23" fmla="*/ 784416 w 1437558"/>
              <a:gd name="connsiteY23" fmla="*/ 712519 h 712519"/>
              <a:gd name="connsiteX24" fmla="*/ 451907 w 1437558"/>
              <a:gd name="connsiteY24" fmla="*/ 700644 h 712519"/>
              <a:gd name="connsiteX25" fmla="*/ 356904 w 1437558"/>
              <a:gd name="connsiteY25" fmla="*/ 676893 h 712519"/>
              <a:gd name="connsiteX26" fmla="*/ 297527 w 1437558"/>
              <a:gd name="connsiteY26" fmla="*/ 665018 h 712519"/>
              <a:gd name="connsiteX27" fmla="*/ 238151 w 1437558"/>
              <a:gd name="connsiteY27" fmla="*/ 641267 h 712519"/>
              <a:gd name="connsiteX28" fmla="*/ 143148 w 1437558"/>
              <a:gd name="connsiteY28" fmla="*/ 617517 h 712519"/>
              <a:gd name="connsiteX29" fmla="*/ 71896 w 1437558"/>
              <a:gd name="connsiteY29" fmla="*/ 593766 h 712519"/>
              <a:gd name="connsiteX30" fmla="*/ 36270 w 1437558"/>
              <a:gd name="connsiteY30" fmla="*/ 558140 h 712519"/>
              <a:gd name="connsiteX31" fmla="*/ 12520 w 1437558"/>
              <a:gd name="connsiteY31" fmla="*/ 486888 h 712519"/>
              <a:gd name="connsiteX32" fmla="*/ 12520 w 1437558"/>
              <a:gd name="connsiteY32" fmla="*/ 285007 h 712519"/>
              <a:gd name="connsiteX33" fmla="*/ 24395 w 1437558"/>
              <a:gd name="connsiteY33" fmla="*/ 249382 h 712519"/>
              <a:gd name="connsiteX34" fmla="*/ 71896 w 1437558"/>
              <a:gd name="connsiteY34" fmla="*/ 178130 h 712519"/>
              <a:gd name="connsiteX35" fmla="*/ 107522 w 1437558"/>
              <a:gd name="connsiteY35" fmla="*/ 118753 h 71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7558" h="712519">
                <a:moveTo>
                  <a:pt x="107522" y="118753"/>
                </a:moveTo>
                <a:cubicBezTo>
                  <a:pt x="121376" y="98961"/>
                  <a:pt x="134258" y="73911"/>
                  <a:pt x="155023" y="59376"/>
                </a:cubicBezTo>
                <a:cubicBezTo>
                  <a:pt x="189105" y="35518"/>
                  <a:pt x="272738" y="29391"/>
                  <a:pt x="309403" y="23750"/>
                </a:cubicBezTo>
                <a:cubicBezTo>
                  <a:pt x="458454" y="819"/>
                  <a:pt x="309424" y="16624"/>
                  <a:pt x="558784" y="0"/>
                </a:cubicBezTo>
                <a:cubicBezTo>
                  <a:pt x="685454" y="3958"/>
                  <a:pt x="812269" y="4645"/>
                  <a:pt x="938795" y="11875"/>
                </a:cubicBezTo>
                <a:cubicBezTo>
                  <a:pt x="951292" y="12589"/>
                  <a:pt x="962201" y="21035"/>
                  <a:pt x="974421" y="23750"/>
                </a:cubicBezTo>
                <a:cubicBezTo>
                  <a:pt x="997926" y="28973"/>
                  <a:pt x="1022314" y="29786"/>
                  <a:pt x="1045673" y="35626"/>
                </a:cubicBezTo>
                <a:cubicBezTo>
                  <a:pt x="1069961" y="41698"/>
                  <a:pt x="1093174" y="51459"/>
                  <a:pt x="1116925" y="59376"/>
                </a:cubicBezTo>
                <a:cubicBezTo>
                  <a:pt x="1128800" y="63334"/>
                  <a:pt x="1140407" y="68216"/>
                  <a:pt x="1152551" y="71252"/>
                </a:cubicBezTo>
                <a:lnTo>
                  <a:pt x="1200052" y="83127"/>
                </a:lnTo>
                <a:cubicBezTo>
                  <a:pt x="1215886" y="91044"/>
                  <a:pt x="1230531" y="102015"/>
                  <a:pt x="1247553" y="106878"/>
                </a:cubicBezTo>
                <a:cubicBezTo>
                  <a:pt x="1286368" y="117968"/>
                  <a:pt x="1328010" y="117861"/>
                  <a:pt x="1366307" y="130628"/>
                </a:cubicBezTo>
                <a:lnTo>
                  <a:pt x="1401932" y="142504"/>
                </a:lnTo>
                <a:cubicBezTo>
                  <a:pt x="1405891" y="154379"/>
                  <a:pt x="1410772" y="165986"/>
                  <a:pt x="1413808" y="178130"/>
                </a:cubicBezTo>
                <a:cubicBezTo>
                  <a:pt x="1442473" y="292786"/>
                  <a:pt x="1410410" y="191687"/>
                  <a:pt x="1437558" y="273132"/>
                </a:cubicBezTo>
                <a:cubicBezTo>
                  <a:pt x="1433042" y="295714"/>
                  <a:pt x="1425980" y="343792"/>
                  <a:pt x="1413808" y="368135"/>
                </a:cubicBezTo>
                <a:cubicBezTo>
                  <a:pt x="1407425" y="380901"/>
                  <a:pt x="1401202" y="394845"/>
                  <a:pt x="1390057" y="403761"/>
                </a:cubicBezTo>
                <a:cubicBezTo>
                  <a:pt x="1380282" y="411581"/>
                  <a:pt x="1366306" y="411678"/>
                  <a:pt x="1354431" y="415636"/>
                </a:cubicBezTo>
                <a:cubicBezTo>
                  <a:pt x="1346514" y="427511"/>
                  <a:pt x="1341289" y="441714"/>
                  <a:pt x="1330681" y="451262"/>
                </a:cubicBezTo>
                <a:cubicBezTo>
                  <a:pt x="1327968" y="453704"/>
                  <a:pt x="1231222" y="528454"/>
                  <a:pt x="1200052" y="546265"/>
                </a:cubicBezTo>
                <a:cubicBezTo>
                  <a:pt x="1184682" y="555048"/>
                  <a:pt x="1168385" y="562098"/>
                  <a:pt x="1152551" y="570015"/>
                </a:cubicBezTo>
                <a:cubicBezTo>
                  <a:pt x="1092704" y="629862"/>
                  <a:pt x="1144313" y="588874"/>
                  <a:pt x="1081299" y="617517"/>
                </a:cubicBezTo>
                <a:cubicBezTo>
                  <a:pt x="1058692" y="627793"/>
                  <a:pt x="964102" y="680020"/>
                  <a:pt x="926920" y="688769"/>
                </a:cubicBezTo>
                <a:cubicBezTo>
                  <a:pt x="880044" y="699799"/>
                  <a:pt x="784416" y="712519"/>
                  <a:pt x="784416" y="712519"/>
                </a:cubicBezTo>
                <a:cubicBezTo>
                  <a:pt x="673580" y="708561"/>
                  <a:pt x="562611" y="707353"/>
                  <a:pt x="451907" y="700644"/>
                </a:cubicBezTo>
                <a:cubicBezTo>
                  <a:pt x="394120" y="697142"/>
                  <a:pt x="403080" y="688437"/>
                  <a:pt x="356904" y="676893"/>
                </a:cubicBezTo>
                <a:cubicBezTo>
                  <a:pt x="337322" y="671998"/>
                  <a:pt x="317319" y="668976"/>
                  <a:pt x="297527" y="665018"/>
                </a:cubicBezTo>
                <a:cubicBezTo>
                  <a:pt x="277735" y="657101"/>
                  <a:pt x="258525" y="647536"/>
                  <a:pt x="238151" y="641267"/>
                </a:cubicBezTo>
                <a:cubicBezTo>
                  <a:pt x="206952" y="631667"/>
                  <a:pt x="174115" y="627840"/>
                  <a:pt x="143148" y="617517"/>
                </a:cubicBezTo>
                <a:lnTo>
                  <a:pt x="71896" y="593766"/>
                </a:lnTo>
                <a:cubicBezTo>
                  <a:pt x="60021" y="581891"/>
                  <a:pt x="44426" y="572821"/>
                  <a:pt x="36270" y="558140"/>
                </a:cubicBezTo>
                <a:cubicBezTo>
                  <a:pt x="24112" y="536255"/>
                  <a:pt x="12520" y="486888"/>
                  <a:pt x="12520" y="486888"/>
                </a:cubicBezTo>
                <a:cubicBezTo>
                  <a:pt x="-2308" y="383097"/>
                  <a:pt x="-5942" y="405009"/>
                  <a:pt x="12520" y="285007"/>
                </a:cubicBezTo>
                <a:cubicBezTo>
                  <a:pt x="14423" y="272635"/>
                  <a:pt x="18316" y="260324"/>
                  <a:pt x="24395" y="249382"/>
                </a:cubicBezTo>
                <a:cubicBezTo>
                  <a:pt x="38258" y="224429"/>
                  <a:pt x="44816" y="187157"/>
                  <a:pt x="71896" y="178130"/>
                </a:cubicBezTo>
                <a:cubicBezTo>
                  <a:pt x="118143" y="162713"/>
                  <a:pt x="93668" y="138545"/>
                  <a:pt x="107522" y="118753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26573" y="2076432"/>
            <a:ext cx="2564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workload ↓ 87%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 eaLnBrk="1" hangingPunct="1">
              <a:buBlip>
                <a:blip r:embed="rId3"/>
              </a:buBlip>
              <a:defRPr/>
            </a:pPr>
            <a:r>
              <a:rPr kumimoji="0" lang="en-US" sz="3200" b="1" dirty="0" smtClean="0">
                <a:solidFill>
                  <a:srgbClr val="002060"/>
                </a:solidFill>
                <a:cs typeface="+mj-cs"/>
              </a:rPr>
              <a:t>Outline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74070" y="1974285"/>
            <a:ext cx="854133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Background &amp; Objective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Automated Medication Reconciliation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Medication Entity Detection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Attribute Linkage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Medication Matching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Experiments &amp; Evaluation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Conclusions &amp; Future Work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2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491205" y="146641"/>
            <a:ext cx="1554400" cy="3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Outline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 eaLnBrk="1" hangingPunct="1">
              <a:buBlip>
                <a:blip r:embed="rId3"/>
              </a:buBlip>
              <a:defRPr/>
            </a:pPr>
            <a:r>
              <a:rPr kumimoji="0" lang="en-US" sz="3200" b="1" dirty="0" smtClean="0">
                <a:solidFill>
                  <a:srgbClr val="002060"/>
                </a:solidFill>
                <a:cs typeface="+mj-cs"/>
              </a:rPr>
              <a:t>Conclusions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4070" y="1974284"/>
            <a:ext cx="8458200" cy="4248385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Medication entity detection </a:t>
            </a:r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→ Attribute linkage → Medication Matching</a:t>
            </a:r>
            <a:endParaRPr kumimoji="0" lang="en-US" altLang="zh-CN" sz="24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Hybrid Technologies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CN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Learning</a:t>
            </a:r>
            <a:endParaRPr lang="en-US" altLang="zh-CN" sz="20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Language </a:t>
            </a:r>
            <a:r>
              <a:rPr lang="en-US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CN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Extraction</a:t>
            </a:r>
            <a:endParaRPr kumimoji="0" lang="en-US" altLang="zh-CN" sz="20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Performance Summary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CN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Worked effectively on medication detection/attribute linkage</a:t>
            </a:r>
            <a:endParaRPr lang="en-US" altLang="zh-CN" sz="20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promising performance on medication matching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 workload reduction potential</a:t>
            </a:r>
            <a:endParaRPr lang="en-US" sz="20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endParaRPr kumimoji="0" lang="en-US" altLang="zh-CN" sz="2000" b="1" dirty="0" smtClean="0">
              <a:solidFill>
                <a:schemeClr val="accent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304809" y="146641"/>
            <a:ext cx="1740796" cy="3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Conclusions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 eaLnBrk="1" hangingPunct="1">
              <a:buBlip>
                <a:blip r:embed="rId3"/>
              </a:buBlip>
              <a:defRPr/>
            </a:pPr>
            <a:r>
              <a:rPr kumimoji="0" lang="en-US" sz="3200" b="1" dirty="0" smtClean="0">
                <a:solidFill>
                  <a:srgbClr val="002060"/>
                </a:solidFill>
                <a:cs typeface="+mj-cs"/>
              </a:rPr>
              <a:t>Future Work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4070" y="1974284"/>
            <a:ext cx="8458200" cy="4248385"/>
          </a:xfrm>
        </p:spPr>
        <p:txBody>
          <a:bodyPr>
            <a:normAutofit/>
          </a:bodyPr>
          <a:lstStyle/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Refinement in the </a:t>
            </a:r>
            <a:r>
              <a:rPr kumimoji="0" lang="en-US" altLang="zh-CN" sz="2400" smtClean="0">
                <a:latin typeface="Arial" pitchFamily="34" charset="0"/>
                <a:ea typeface="宋体" pitchFamily="2" charset="-122"/>
                <a:cs typeface="Arial" pitchFamily="34" charset="0"/>
              </a:rPr>
              <a:t>algorithm performance</a:t>
            </a:r>
            <a:endParaRPr kumimoji="0" lang="en-US" altLang="zh-CN" sz="24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9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Prospective study</a:t>
            </a: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lnSpc>
                <a:spcPct val="140000"/>
              </a:lnSpc>
              <a:buNone/>
              <a:defRPr/>
            </a:pPr>
            <a:endParaRPr kumimoji="0" lang="en-US" altLang="zh-CN" sz="9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Generalizability</a:t>
            </a:r>
            <a:endParaRPr kumimoji="0" lang="en-US" altLang="zh-CN" sz="24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304809" y="146641"/>
            <a:ext cx="1740796" cy="3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Future Work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4070" y="1156880"/>
            <a:ext cx="8458200" cy="4400789"/>
          </a:xfrm>
        </p:spPr>
        <p:txBody>
          <a:bodyPr>
            <a:noAutofit/>
          </a:bodyPr>
          <a:lstStyle/>
          <a:p>
            <a:pPr marL="914400" lvl="1" indent="-457200">
              <a:lnSpc>
                <a:spcPct val="140000"/>
              </a:lnSpc>
              <a:buFont typeface="+mj-lt"/>
              <a:buAutoNum type="arabicPeriod"/>
              <a:defRPr/>
            </a:pPr>
            <a:r>
              <a:rPr lang="en-US" sz="1400" dirty="0"/>
              <a:t>Nickerson A, Mackinnon NJ, Roberts N, </a:t>
            </a:r>
            <a:r>
              <a:rPr lang="en-US" sz="1400" dirty="0" err="1"/>
              <a:t>Saulnier</a:t>
            </a:r>
            <a:r>
              <a:rPr lang="en-US" sz="1400" dirty="0"/>
              <a:t> L. Drug-therapy problems, inconsistencies and omissions identified during a medication reconciliation and seamless care service. </a:t>
            </a:r>
            <a:r>
              <a:rPr lang="en-US" sz="1400" i="1" dirty="0" err="1"/>
              <a:t>Healthc</a:t>
            </a:r>
            <a:r>
              <a:rPr lang="en-US" sz="1400" i="1" dirty="0"/>
              <a:t> Q</a:t>
            </a:r>
            <a:r>
              <a:rPr lang="en-US" sz="1400" dirty="0"/>
              <a:t>. 2005;(Spec No):65-72</a:t>
            </a:r>
            <a:r>
              <a:rPr lang="en-US" sz="1400" dirty="0" smtClean="0"/>
              <a:t>.</a:t>
            </a:r>
          </a:p>
          <a:p>
            <a:pPr marL="914400" lvl="1" indent="-457200">
              <a:lnSpc>
                <a:spcPct val="140000"/>
              </a:lnSpc>
              <a:buFont typeface="+mj-lt"/>
              <a:buAutoNum type="arabicPeriod"/>
              <a:defRPr/>
            </a:pPr>
            <a:r>
              <a:rPr lang="en-US" sz="1400" dirty="0"/>
              <a:t>Wong JD, </a:t>
            </a:r>
            <a:r>
              <a:rPr lang="en-US" sz="1400" dirty="0" err="1"/>
              <a:t>Bajcar</a:t>
            </a:r>
            <a:r>
              <a:rPr lang="en-US" sz="1400" dirty="0"/>
              <a:t> JM, Wong GG, et al. Medication reconciliation at hospital discharge: evaluating discrepancies. </a:t>
            </a:r>
            <a:r>
              <a:rPr lang="en-US" sz="1400" i="1" dirty="0"/>
              <a:t>Ann </a:t>
            </a:r>
            <a:r>
              <a:rPr lang="en-US" sz="1400" i="1" dirty="0" err="1"/>
              <a:t>Pharmacother</a:t>
            </a:r>
            <a:r>
              <a:rPr lang="en-US" sz="1400" dirty="0"/>
              <a:t>. 2008;</a:t>
            </a:r>
            <a:r>
              <a:rPr lang="en-US" sz="1400" b="1" dirty="0"/>
              <a:t>42</a:t>
            </a:r>
            <a:r>
              <a:rPr lang="en-US" sz="1400" dirty="0"/>
              <a:t>(10):1373-9</a:t>
            </a:r>
            <a:r>
              <a:rPr lang="en-US" sz="1400" dirty="0" smtClean="0"/>
              <a:t>.</a:t>
            </a:r>
          </a:p>
          <a:p>
            <a:pPr marL="914400" lvl="1" indent="-457200">
              <a:lnSpc>
                <a:spcPct val="140000"/>
              </a:lnSpc>
              <a:buFont typeface="+mj-lt"/>
              <a:buAutoNum type="arabicPeriod"/>
              <a:defRPr/>
            </a:pPr>
            <a:r>
              <a:rPr lang="en-US" sz="1400" dirty="0" err="1"/>
              <a:t>Cornu</a:t>
            </a:r>
            <a:r>
              <a:rPr lang="en-US" sz="1400" dirty="0"/>
              <a:t> P, </a:t>
            </a:r>
            <a:r>
              <a:rPr lang="en-US" sz="1400" dirty="0" err="1"/>
              <a:t>Steurbaut</a:t>
            </a:r>
            <a:r>
              <a:rPr lang="en-US" sz="1400" dirty="0"/>
              <a:t> S, </a:t>
            </a:r>
            <a:r>
              <a:rPr lang="en-US" sz="1400" dirty="0" err="1"/>
              <a:t>Leysen</a:t>
            </a:r>
            <a:r>
              <a:rPr lang="en-US" sz="1400" dirty="0"/>
              <a:t> T, et al. Discrepancies in medication information for the primary care physician and the geriatric patient at discharge. </a:t>
            </a:r>
            <a:r>
              <a:rPr lang="en-US" sz="1400" i="1" dirty="0"/>
              <a:t>Ann </a:t>
            </a:r>
            <a:r>
              <a:rPr lang="en-US" sz="1400" i="1" dirty="0" err="1"/>
              <a:t>Pharmacother</a:t>
            </a:r>
            <a:r>
              <a:rPr lang="en-US" sz="1400" dirty="0"/>
              <a:t>. 2012;</a:t>
            </a:r>
            <a:r>
              <a:rPr lang="en-US" sz="1400" b="1" dirty="0"/>
              <a:t>46</a:t>
            </a:r>
            <a:r>
              <a:rPr lang="en-US" sz="1400" dirty="0"/>
              <a:t>(7-8):983-90</a:t>
            </a:r>
            <a:r>
              <a:rPr lang="en-US" sz="1400" dirty="0" smtClean="0"/>
              <a:t>.</a:t>
            </a:r>
          </a:p>
          <a:p>
            <a:pPr marL="914400" lvl="1" indent="-457200">
              <a:lnSpc>
                <a:spcPct val="140000"/>
              </a:lnSpc>
              <a:buFont typeface="+mj-lt"/>
              <a:buAutoNum type="arabicPeriod"/>
              <a:defRPr/>
            </a:pPr>
            <a:r>
              <a:rPr lang="en-US" sz="1400" dirty="0" err="1"/>
              <a:t>Boockvar</a:t>
            </a:r>
            <a:r>
              <a:rPr lang="en-US" sz="1400" dirty="0"/>
              <a:t> KS, Santos SL, </a:t>
            </a:r>
            <a:r>
              <a:rPr lang="en-US" sz="1400" dirty="0" err="1"/>
              <a:t>Kushniruk</a:t>
            </a:r>
            <a:r>
              <a:rPr lang="en-US" sz="1400" dirty="0"/>
              <a:t> A, et al. Medication reconciliation: barriers and facilitators from the perspectives of resident physicians and pharmacists. </a:t>
            </a:r>
            <a:r>
              <a:rPr lang="en-US" sz="1400" i="1" dirty="0"/>
              <a:t>J </a:t>
            </a:r>
            <a:r>
              <a:rPr lang="en-US" sz="1400" i="1" dirty="0" err="1"/>
              <a:t>Hosp</a:t>
            </a:r>
            <a:r>
              <a:rPr lang="en-US" sz="1400" i="1" dirty="0"/>
              <a:t> Med. </a:t>
            </a:r>
            <a:r>
              <a:rPr lang="en-US" sz="1400" dirty="0"/>
              <a:t> 2011;</a:t>
            </a:r>
            <a:r>
              <a:rPr lang="en-US" sz="1400" b="1" dirty="0"/>
              <a:t>6</a:t>
            </a:r>
            <a:r>
              <a:rPr lang="en-US" sz="1400" dirty="0"/>
              <a:t>(6):329-37</a:t>
            </a:r>
            <a:r>
              <a:rPr lang="en-US" sz="1400" dirty="0" smtClean="0"/>
              <a:t>.</a:t>
            </a:r>
          </a:p>
          <a:p>
            <a:pPr marL="914400" lvl="1" indent="-457200">
              <a:lnSpc>
                <a:spcPct val="140000"/>
              </a:lnSpc>
              <a:buFont typeface="+mj-lt"/>
              <a:buAutoNum type="arabicPeriod"/>
              <a:defRPr/>
            </a:pPr>
            <a:r>
              <a:rPr lang="en-US" sz="1400" dirty="0"/>
              <a:t>McCallum AC. MALLET: a machine learning for language toolkit [website]. 2002. Available at: </a:t>
            </a:r>
            <a:r>
              <a:rPr lang="en-US" sz="1400" dirty="0">
                <a:hlinkClick r:id="rId3"/>
              </a:rPr>
              <a:t>http://mallet.cs.umass.edu</a:t>
            </a:r>
            <a:r>
              <a:rPr lang="en-US" sz="1400" dirty="0"/>
              <a:t> </a:t>
            </a:r>
            <a:endParaRPr lang="en-US" sz="1400" dirty="0" smtClean="0"/>
          </a:p>
          <a:p>
            <a:pPr marL="914400" lvl="1" indent="-457200">
              <a:lnSpc>
                <a:spcPct val="140000"/>
              </a:lnSpc>
              <a:buFont typeface="+mj-lt"/>
              <a:buAutoNum type="arabicPeriod"/>
              <a:defRPr/>
            </a:pPr>
            <a:r>
              <a:rPr lang="en-US" sz="1400" dirty="0" smtClean="0"/>
              <a:t>Li </a:t>
            </a:r>
            <a:r>
              <a:rPr lang="en-US" sz="1400" dirty="0"/>
              <a:t>Q, Zhai H, Deleger L, et al. A sequence labeling approach to link medications and their attributes in clinical notes and clinical trial announcements for information extraction. </a:t>
            </a:r>
            <a:r>
              <a:rPr lang="en-US" sz="1400" i="1" dirty="0"/>
              <a:t>J Am Med Inform Assoc</a:t>
            </a:r>
            <a:r>
              <a:rPr lang="en-US" sz="1400" dirty="0"/>
              <a:t>. 2013;</a:t>
            </a:r>
            <a:r>
              <a:rPr lang="en-US" sz="1400" b="1" dirty="0"/>
              <a:t>20</a:t>
            </a:r>
            <a:r>
              <a:rPr lang="en-US" sz="1400" dirty="0"/>
              <a:t>(5):915-21.</a:t>
            </a:r>
            <a:endParaRPr lang="en-US" altLang="zh-CN" sz="14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304809" y="146641"/>
            <a:ext cx="1740796" cy="3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References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8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 eaLnBrk="1" hangingPunct="1">
              <a:buBlip>
                <a:blip r:embed="rId3"/>
              </a:buBlip>
              <a:defRPr/>
            </a:pPr>
            <a:r>
              <a:rPr kumimoji="0" lang="en-US" sz="3200" b="1" dirty="0" smtClean="0">
                <a:solidFill>
                  <a:srgbClr val="002060"/>
                </a:solidFill>
                <a:cs typeface="+mj-cs"/>
              </a:rPr>
              <a:t>Patient Population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2819" y="1974285"/>
            <a:ext cx="8671535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zh-CN" sz="2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CCHMC Complex Care Medical Home Program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altLang="zh-CN" sz="22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zh-CN" sz="2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Patients with </a:t>
            </a:r>
            <a:r>
              <a:rPr lang="en-US" altLang="zh-CN" sz="2200" dirty="0">
                <a:latin typeface="Arial" pitchFamily="34" charset="0"/>
                <a:ea typeface="宋体" pitchFamily="2" charset="-122"/>
                <a:cs typeface="Arial" pitchFamily="34" charset="0"/>
              </a:rPr>
              <a:t>multiple chronic illnesses and dependence on medical technologies (e.g. feeding tubes)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altLang="zh-CN" sz="22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zh-CN" sz="2200" dirty="0">
                <a:latin typeface="Arial" pitchFamily="34" charset="0"/>
                <a:ea typeface="宋体" pitchFamily="2" charset="-122"/>
                <a:cs typeface="Arial" pitchFamily="34" charset="0"/>
              </a:rPr>
              <a:t>Long medication lists, multiple care providers, frequent hospital -home care transitions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0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757060" y="146641"/>
            <a:ext cx="22885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Patient Population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348" y="2743021"/>
            <a:ext cx="91450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22" y="1306303"/>
            <a:ext cx="158435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9" y="1865133"/>
            <a:ext cx="8778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867" y="2638246"/>
            <a:ext cx="4746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654" y="4091871"/>
            <a:ext cx="833438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29" y="3108196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04" y="342652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79" y="4044371"/>
            <a:ext cx="833438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17" y="4292421"/>
            <a:ext cx="4746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417" y="3579633"/>
            <a:ext cx="4746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54" y="4190821"/>
            <a:ext cx="4746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29" y="1793696"/>
            <a:ext cx="511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21499" y="5075723"/>
            <a:ext cx="86866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marL="800100" lvl="1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0" lang="en-US" altLang="zh-CN" sz="2000" dirty="0">
                <a:latin typeface="Arial" pitchFamily="34" charset="0"/>
                <a:cs typeface="Arial" pitchFamily="34" charset="0"/>
              </a:rPr>
              <a:t>Medication discrepancy is </a:t>
            </a:r>
            <a:r>
              <a:rPr kumimoji="0" lang="en-US" altLang="zh-CN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prevalent</a:t>
            </a:r>
            <a:r>
              <a:rPr kumimoji="0"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zh-CN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kumimoji="0" lang="en-US" altLang="zh-CN" sz="2000" dirty="0">
                <a:latin typeface="Arial" charset="0"/>
                <a:ea typeface="ＭＳ Ｐゴシック" pitchFamily="34" charset="-128"/>
                <a:cs typeface="Arial" charset="0"/>
              </a:rPr>
              <a:t>Wong, et al., 2008; </a:t>
            </a:r>
            <a:r>
              <a:rPr kumimoji="0" lang="en-US" altLang="zh-CN" sz="2000" dirty="0" err="1">
                <a:latin typeface="Arial" pitchFamily="34" charset="0"/>
                <a:cs typeface="Arial" pitchFamily="34" charset="0"/>
              </a:rPr>
              <a:t>Cornu</a:t>
            </a:r>
            <a:r>
              <a:rPr kumimoji="0" lang="en-US" altLang="zh-CN" sz="2000" dirty="0">
                <a:latin typeface="Arial" pitchFamily="34" charset="0"/>
                <a:cs typeface="Arial" pitchFamily="34" charset="0"/>
              </a:rPr>
              <a:t>, et al., </a:t>
            </a:r>
            <a:r>
              <a:rPr kumimoji="0" lang="en-US" altLang="zh-CN" sz="2000" dirty="0" smtClean="0">
                <a:latin typeface="Arial" pitchFamily="34" charset="0"/>
                <a:cs typeface="Arial" pitchFamily="34" charset="0"/>
              </a:rPr>
              <a:t>2012)</a:t>
            </a:r>
          </a:p>
          <a:p>
            <a:pPr marL="800100" lvl="1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0" lang="en-US" altLang="zh-CN" sz="2000" dirty="0" smtClean="0">
                <a:latin typeface="Arial" pitchFamily="34" charset="0"/>
                <a:cs typeface="Arial" pitchFamily="34" charset="0"/>
              </a:rPr>
              <a:t>U</a:t>
            </a:r>
            <a:r>
              <a:rPr kumimoji="0" lang="en-US" altLang="zh-CN" sz="2000" dirty="0" smtClean="0">
                <a:latin typeface="Arial" charset="0"/>
                <a:ea typeface="ＭＳ Ｐゴシック" pitchFamily="34" charset="-128"/>
                <a:cs typeface="Arial" charset="0"/>
              </a:rPr>
              <a:t>nintentional </a:t>
            </a:r>
            <a:r>
              <a:rPr kumimoji="0" lang="en-US" altLang="zh-CN" sz="2000" dirty="0">
                <a:latin typeface="Arial" charset="0"/>
                <a:ea typeface="ＭＳ Ｐゴシック" pitchFamily="34" charset="-128"/>
                <a:cs typeface="Arial" charset="0"/>
              </a:rPr>
              <a:t>medication </a:t>
            </a:r>
            <a:r>
              <a:rPr kumimoji="0" lang="en-US" altLang="zh-CN" sz="2000" dirty="0" smtClean="0">
                <a:latin typeface="Arial" charset="0"/>
                <a:ea typeface="ＭＳ Ｐゴシック" pitchFamily="34" charset="-128"/>
                <a:cs typeface="Arial" charset="0"/>
              </a:rPr>
              <a:t>discrepancies could </a:t>
            </a:r>
            <a:r>
              <a:rPr kumimoji="0" lang="en-US" altLang="zh-CN" sz="2000" dirty="0">
                <a:latin typeface="Arial" charset="0"/>
                <a:ea typeface="ＭＳ Ｐゴシック" pitchFamily="34" charset="-128"/>
                <a:cs typeface="Arial" charset="0"/>
              </a:rPr>
              <a:t>cause </a:t>
            </a:r>
            <a:r>
              <a:rPr kumimoji="0" lang="en-US" altLang="zh-CN" sz="2000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significant clinical impact </a:t>
            </a:r>
            <a:r>
              <a:rPr kumimoji="0" lang="en-US" altLang="zh-CN" sz="2000" dirty="0" smtClean="0">
                <a:latin typeface="Arial" charset="0"/>
                <a:ea typeface="ＭＳ Ｐゴシック" pitchFamily="34" charset="-128"/>
                <a:cs typeface="Arial" charset="0"/>
              </a:rPr>
              <a:t>(</a:t>
            </a:r>
            <a:r>
              <a:rPr kumimoji="0" lang="en-US" altLang="zh-CN" sz="2000" dirty="0">
                <a:latin typeface="Arial" charset="0"/>
                <a:ea typeface="ＭＳ Ｐゴシック" pitchFamily="34" charset="-128"/>
                <a:cs typeface="Arial" charset="0"/>
              </a:rPr>
              <a:t>Nickerson, et al., </a:t>
            </a:r>
            <a:r>
              <a:rPr kumimoji="0" lang="en-US" altLang="zh-CN" sz="2000" dirty="0" smtClean="0">
                <a:latin typeface="Arial" charset="0"/>
                <a:ea typeface="ＭＳ Ｐゴシック" pitchFamily="34" charset="-128"/>
                <a:cs typeface="Arial" charset="0"/>
              </a:rPr>
              <a:t>2005)</a:t>
            </a:r>
            <a:endParaRPr kumimoji="0" lang="en-US" altLang="zh-CN" sz="2000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491205" y="146641"/>
            <a:ext cx="1554400" cy="3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Scenario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79" y="3371158"/>
            <a:ext cx="4746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32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275 0.0888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3904E-6 L 0.45642 -0.0807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-404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23229 -0.1629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814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008E-7 L 0.10451 -0.226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-113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47549E-7 L 0.2691 -0.04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5" y="-240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0.08889 L 0.65833 -0.011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50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023 L 0.09826 -0.04166 C 0.11927 -0.05092 0.15017 -0.05555 0.18247 -0.05555 C 0.21927 -0.05555 0.24861 -0.05092 0.26945 -0.04166 L 0.3684 -0.00023 " pathEditMode="relative" rAng="0" ptsTypes="FffFF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75763E-7 L 0.00139 0.0363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80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 eaLnBrk="1" hangingPunct="1">
              <a:buBlip>
                <a:blip r:embed="rId3"/>
              </a:buBlip>
              <a:defRPr/>
            </a:pPr>
            <a:r>
              <a:rPr kumimoji="0" lang="en-US" sz="3200" b="1" dirty="0" smtClean="0">
                <a:solidFill>
                  <a:srgbClr val="002060"/>
                </a:solidFill>
                <a:cs typeface="+mj-cs"/>
              </a:rPr>
              <a:t>Background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4070" y="1974285"/>
            <a:ext cx="8294917" cy="4272136"/>
          </a:xfrm>
        </p:spPr>
        <p:txBody>
          <a:bodyPr>
            <a:normAutofit/>
          </a:bodyPr>
          <a:lstStyle/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200" dirty="0">
                <a:latin typeface="Arial" pitchFamily="34" charset="0"/>
                <a:ea typeface="宋体" pitchFamily="2" charset="-122"/>
                <a:cs typeface="Arial" pitchFamily="34" charset="0"/>
              </a:rPr>
              <a:t>Inadequate medication </a:t>
            </a:r>
            <a:r>
              <a:rPr lang="en-US" altLang="zh-CN" sz="2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reconciliation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endParaRPr kumimoji="0" lang="en-US" altLang="zh-CN" sz="22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kumimoji="0" lang="en-US" altLang="zh-CN" sz="2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Responsibility, outside area of expertise, </a:t>
            </a:r>
            <a:r>
              <a:rPr kumimoji="0" lang="en-US" altLang="zh-CN" sz="22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complexity </a:t>
            </a:r>
            <a:r>
              <a:rPr lang="en-US" altLang="zh-CN" sz="22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of</a:t>
            </a:r>
            <a:r>
              <a:rPr kumimoji="0" lang="en-US" altLang="zh-CN" sz="22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reconciliation process </a:t>
            </a:r>
            <a:r>
              <a:rPr kumimoji="0" lang="en-US" altLang="zh-CN" sz="2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and </a:t>
            </a:r>
            <a:r>
              <a:rPr kumimoji="0" lang="en-US" altLang="zh-CN" sz="22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lack of time</a:t>
            </a:r>
            <a:r>
              <a:rPr kumimoji="0" lang="en-US" altLang="zh-CN" sz="2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 (</a:t>
            </a:r>
            <a:r>
              <a:rPr kumimoji="0" lang="en-US" altLang="zh-CN" sz="2200" dirty="0" err="1" smtClean="0">
                <a:latin typeface="Arial" pitchFamily="34" charset="0"/>
                <a:ea typeface="宋体" pitchFamily="2" charset="-122"/>
                <a:cs typeface="Arial" pitchFamily="34" charset="0"/>
              </a:rPr>
              <a:t>Boockvar</a:t>
            </a:r>
            <a:r>
              <a:rPr kumimoji="0" lang="en-US" altLang="zh-CN" sz="2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, et al., 2011)</a:t>
            </a:r>
          </a:p>
          <a:p>
            <a:pPr lvl="1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endParaRPr kumimoji="0" lang="en-US" altLang="zh-CN" sz="22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kumimoji="0" lang="en-US" altLang="zh-CN" sz="2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Mos</a:t>
            </a:r>
            <a:r>
              <a:rPr lang="en-US" altLang="zh-CN" sz="2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t </a:t>
            </a:r>
            <a:r>
              <a:rPr kumimoji="0" lang="en-US" altLang="zh-CN" sz="2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reconciliation processes are conducted </a:t>
            </a:r>
            <a:r>
              <a:rPr kumimoji="0" lang="en-US" altLang="zh-CN" sz="22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manually</a:t>
            </a:r>
            <a:endParaRPr kumimoji="0" lang="en-US" altLang="zh-CN" sz="2000" b="1" dirty="0" smtClean="0">
              <a:solidFill>
                <a:schemeClr val="accent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304809" y="146641"/>
            <a:ext cx="1740796" cy="3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Background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071028" y="2303547"/>
            <a:ext cx="6521930" cy="1325348"/>
            <a:chOff x="1071028" y="3241672"/>
            <a:chExt cx="6521930" cy="132534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028" y="3371820"/>
              <a:ext cx="1172840" cy="117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028" y="3443070"/>
              <a:ext cx="1504950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Arrow Connector 2"/>
            <p:cNvCxnSpPr>
              <a:cxnSpLocks noChangeShapeType="1"/>
            </p:cNvCxnSpPr>
            <p:nvPr/>
          </p:nvCxnSpPr>
          <p:spPr bwMode="auto">
            <a:xfrm>
              <a:off x="2464240" y="4066351"/>
              <a:ext cx="1329288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2" name="Group 21"/>
            <p:cNvGrpSpPr/>
            <p:nvPr/>
          </p:nvGrpSpPr>
          <p:grpSpPr>
            <a:xfrm>
              <a:off x="4723909" y="3241672"/>
              <a:ext cx="2869049" cy="1312654"/>
              <a:chOff x="4723909" y="3241672"/>
              <a:chExt cx="2869049" cy="1312654"/>
            </a:xfrm>
          </p:grpSpPr>
          <p:cxnSp>
            <p:nvCxnSpPr>
              <p:cNvPr id="19" name="Straight Arrow Connector 18"/>
              <p:cNvCxnSpPr>
                <a:cxnSpLocks noChangeShapeType="1"/>
              </p:cNvCxnSpPr>
              <p:nvPr/>
            </p:nvCxnSpPr>
            <p:spPr bwMode="auto">
              <a:xfrm flipH="1">
                <a:off x="4723909" y="4066351"/>
                <a:ext cx="1308912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1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032820" y="3241672"/>
                <a:ext cx="1560138" cy="1312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6" y="1793746"/>
            <a:ext cx="8038474" cy="4329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1" y="1793741"/>
            <a:ext cx="8038473" cy="4329961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 eaLnBrk="1" hangingPunct="1">
              <a:buBlip>
                <a:blip r:embed="rId8"/>
              </a:buBlip>
              <a:defRPr/>
            </a:pPr>
            <a:r>
              <a:rPr kumimoji="0" lang="en-US" sz="3200" b="1" dirty="0" smtClean="0">
                <a:solidFill>
                  <a:srgbClr val="002060"/>
                </a:solidFill>
                <a:cs typeface="+mj-cs"/>
              </a:rPr>
              <a:t>Objective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5" y="1106609"/>
            <a:ext cx="6507480" cy="2002536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582506" y="3730121"/>
            <a:ext cx="1593629" cy="457200"/>
          </a:xfrm>
          <a:custGeom>
            <a:avLst/>
            <a:gdLst>
              <a:gd name="connsiteX0" fmla="*/ 356 w 1593629"/>
              <a:gd name="connsiteY0" fmla="*/ 318655 h 667138"/>
              <a:gd name="connsiteX1" fmla="*/ 41920 w 1593629"/>
              <a:gd name="connsiteY1" fmla="*/ 235528 h 667138"/>
              <a:gd name="connsiteX2" fmla="*/ 125047 w 1593629"/>
              <a:gd name="connsiteY2" fmla="*/ 152400 h 667138"/>
              <a:gd name="connsiteX3" fmla="*/ 194320 w 1593629"/>
              <a:gd name="connsiteY3" fmla="*/ 55419 h 667138"/>
              <a:gd name="connsiteX4" fmla="*/ 305156 w 1593629"/>
              <a:gd name="connsiteY4" fmla="*/ 13855 h 667138"/>
              <a:gd name="connsiteX5" fmla="*/ 346720 w 1593629"/>
              <a:gd name="connsiteY5" fmla="*/ 0 h 667138"/>
              <a:gd name="connsiteX6" fmla="*/ 956320 w 1593629"/>
              <a:gd name="connsiteY6" fmla="*/ 13855 h 667138"/>
              <a:gd name="connsiteX7" fmla="*/ 1316538 w 1593629"/>
              <a:gd name="connsiteY7" fmla="*/ 41564 h 667138"/>
              <a:gd name="connsiteX8" fmla="*/ 1399665 w 1593629"/>
              <a:gd name="connsiteY8" fmla="*/ 55419 h 667138"/>
              <a:gd name="connsiteX9" fmla="*/ 1482792 w 1593629"/>
              <a:gd name="connsiteY9" fmla="*/ 83128 h 667138"/>
              <a:gd name="connsiteX10" fmla="*/ 1538211 w 1593629"/>
              <a:gd name="connsiteY10" fmla="*/ 124691 h 667138"/>
              <a:gd name="connsiteX11" fmla="*/ 1552065 w 1593629"/>
              <a:gd name="connsiteY11" fmla="*/ 166255 h 667138"/>
              <a:gd name="connsiteX12" fmla="*/ 1593629 w 1593629"/>
              <a:gd name="connsiteY12" fmla="*/ 374073 h 667138"/>
              <a:gd name="connsiteX13" fmla="*/ 1524356 w 1593629"/>
              <a:gd name="connsiteY13" fmla="*/ 540328 h 667138"/>
              <a:gd name="connsiteX14" fmla="*/ 1482792 w 1593629"/>
              <a:gd name="connsiteY14" fmla="*/ 554182 h 667138"/>
              <a:gd name="connsiteX15" fmla="*/ 1399665 w 1593629"/>
              <a:gd name="connsiteY15" fmla="*/ 609600 h 667138"/>
              <a:gd name="connsiteX16" fmla="*/ 1233411 w 1593629"/>
              <a:gd name="connsiteY16" fmla="*/ 637309 h 667138"/>
              <a:gd name="connsiteX17" fmla="*/ 1191847 w 1593629"/>
              <a:gd name="connsiteY17" fmla="*/ 651164 h 667138"/>
              <a:gd name="connsiteX18" fmla="*/ 499120 w 1593629"/>
              <a:gd name="connsiteY18" fmla="*/ 651164 h 667138"/>
              <a:gd name="connsiteX19" fmla="*/ 346720 w 1593629"/>
              <a:gd name="connsiteY19" fmla="*/ 623455 h 667138"/>
              <a:gd name="connsiteX20" fmla="*/ 305156 w 1593629"/>
              <a:gd name="connsiteY20" fmla="*/ 609600 h 667138"/>
              <a:gd name="connsiteX21" fmla="*/ 208174 w 1593629"/>
              <a:gd name="connsiteY21" fmla="*/ 595746 h 667138"/>
              <a:gd name="connsiteX22" fmla="*/ 83483 w 1593629"/>
              <a:gd name="connsiteY22" fmla="*/ 526473 h 667138"/>
              <a:gd name="connsiteX23" fmla="*/ 28065 w 1593629"/>
              <a:gd name="connsiteY23" fmla="*/ 443346 h 667138"/>
              <a:gd name="connsiteX24" fmla="*/ 356 w 1593629"/>
              <a:gd name="connsiteY24" fmla="*/ 318655 h 66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3629" h="667138">
                <a:moveTo>
                  <a:pt x="356" y="318655"/>
                </a:moveTo>
                <a:cubicBezTo>
                  <a:pt x="2665" y="284019"/>
                  <a:pt x="23332" y="260312"/>
                  <a:pt x="41920" y="235528"/>
                </a:cubicBezTo>
                <a:cubicBezTo>
                  <a:pt x="65432" y="204179"/>
                  <a:pt x="107522" y="187450"/>
                  <a:pt x="125047" y="152400"/>
                </a:cubicBezTo>
                <a:cubicBezTo>
                  <a:pt x="148363" y="105769"/>
                  <a:pt x="150633" y="86624"/>
                  <a:pt x="194320" y="55419"/>
                </a:cubicBezTo>
                <a:cubicBezTo>
                  <a:pt x="237369" y="24670"/>
                  <a:pt x="256806" y="27669"/>
                  <a:pt x="305156" y="13855"/>
                </a:cubicBezTo>
                <a:cubicBezTo>
                  <a:pt x="319198" y="9843"/>
                  <a:pt x="332865" y="4618"/>
                  <a:pt x="346720" y="0"/>
                </a:cubicBezTo>
                <a:lnTo>
                  <a:pt x="956320" y="13855"/>
                </a:lnTo>
                <a:cubicBezTo>
                  <a:pt x="1493729" y="30140"/>
                  <a:pt x="1122464" y="2748"/>
                  <a:pt x="1316538" y="41564"/>
                </a:cubicBezTo>
                <a:cubicBezTo>
                  <a:pt x="1344084" y="47073"/>
                  <a:pt x="1372413" y="48606"/>
                  <a:pt x="1399665" y="55419"/>
                </a:cubicBezTo>
                <a:cubicBezTo>
                  <a:pt x="1428001" y="62503"/>
                  <a:pt x="1482792" y="83128"/>
                  <a:pt x="1482792" y="83128"/>
                </a:cubicBezTo>
                <a:cubicBezTo>
                  <a:pt x="1501265" y="96982"/>
                  <a:pt x="1523428" y="106952"/>
                  <a:pt x="1538211" y="124691"/>
                </a:cubicBezTo>
                <a:cubicBezTo>
                  <a:pt x="1547560" y="135910"/>
                  <a:pt x="1548222" y="152166"/>
                  <a:pt x="1552065" y="166255"/>
                </a:cubicBezTo>
                <a:cubicBezTo>
                  <a:pt x="1584132" y="283834"/>
                  <a:pt x="1577443" y="260775"/>
                  <a:pt x="1593629" y="374073"/>
                </a:cubicBezTo>
                <a:cubicBezTo>
                  <a:pt x="1575213" y="456946"/>
                  <a:pt x="1589795" y="496703"/>
                  <a:pt x="1524356" y="540328"/>
                </a:cubicBezTo>
                <a:cubicBezTo>
                  <a:pt x="1512205" y="548429"/>
                  <a:pt x="1496647" y="549564"/>
                  <a:pt x="1482792" y="554182"/>
                </a:cubicBezTo>
                <a:cubicBezTo>
                  <a:pt x="1455083" y="572655"/>
                  <a:pt x="1432514" y="604125"/>
                  <a:pt x="1399665" y="609600"/>
                </a:cubicBezTo>
                <a:lnTo>
                  <a:pt x="1233411" y="637309"/>
                </a:lnTo>
                <a:cubicBezTo>
                  <a:pt x="1219556" y="641927"/>
                  <a:pt x="1206304" y="649099"/>
                  <a:pt x="1191847" y="651164"/>
                </a:cubicBezTo>
                <a:cubicBezTo>
                  <a:pt x="962321" y="683954"/>
                  <a:pt x="729102" y="657061"/>
                  <a:pt x="499120" y="651164"/>
                </a:cubicBezTo>
                <a:cubicBezTo>
                  <a:pt x="462075" y="644990"/>
                  <a:pt x="385438" y="633134"/>
                  <a:pt x="346720" y="623455"/>
                </a:cubicBezTo>
                <a:cubicBezTo>
                  <a:pt x="332552" y="619913"/>
                  <a:pt x="319477" y="612464"/>
                  <a:pt x="305156" y="609600"/>
                </a:cubicBezTo>
                <a:cubicBezTo>
                  <a:pt x="273135" y="603196"/>
                  <a:pt x="240501" y="600364"/>
                  <a:pt x="208174" y="595746"/>
                </a:cubicBezTo>
                <a:cubicBezTo>
                  <a:pt x="134283" y="571116"/>
                  <a:pt x="127035" y="582468"/>
                  <a:pt x="83483" y="526473"/>
                </a:cubicBezTo>
                <a:cubicBezTo>
                  <a:pt x="63037" y="500186"/>
                  <a:pt x="28065" y="443346"/>
                  <a:pt x="28065" y="443346"/>
                </a:cubicBezTo>
                <a:cubicBezTo>
                  <a:pt x="6909" y="379876"/>
                  <a:pt x="-1953" y="353291"/>
                  <a:pt x="356" y="318655"/>
                </a:cubicBezTo>
                <a:close/>
              </a:path>
            </a:pathLst>
          </a:custGeom>
          <a:noFill/>
          <a:ln w="50800">
            <a:solidFill>
              <a:srgbClr val="005C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711555" y="3562242"/>
            <a:ext cx="1012354" cy="335757"/>
          </a:xfrm>
          <a:custGeom>
            <a:avLst/>
            <a:gdLst>
              <a:gd name="connsiteX0" fmla="*/ 356 w 1593629"/>
              <a:gd name="connsiteY0" fmla="*/ 318655 h 667138"/>
              <a:gd name="connsiteX1" fmla="*/ 41920 w 1593629"/>
              <a:gd name="connsiteY1" fmla="*/ 235528 h 667138"/>
              <a:gd name="connsiteX2" fmla="*/ 125047 w 1593629"/>
              <a:gd name="connsiteY2" fmla="*/ 152400 h 667138"/>
              <a:gd name="connsiteX3" fmla="*/ 194320 w 1593629"/>
              <a:gd name="connsiteY3" fmla="*/ 55419 h 667138"/>
              <a:gd name="connsiteX4" fmla="*/ 305156 w 1593629"/>
              <a:gd name="connsiteY4" fmla="*/ 13855 h 667138"/>
              <a:gd name="connsiteX5" fmla="*/ 346720 w 1593629"/>
              <a:gd name="connsiteY5" fmla="*/ 0 h 667138"/>
              <a:gd name="connsiteX6" fmla="*/ 956320 w 1593629"/>
              <a:gd name="connsiteY6" fmla="*/ 13855 h 667138"/>
              <a:gd name="connsiteX7" fmla="*/ 1316538 w 1593629"/>
              <a:gd name="connsiteY7" fmla="*/ 41564 h 667138"/>
              <a:gd name="connsiteX8" fmla="*/ 1399665 w 1593629"/>
              <a:gd name="connsiteY8" fmla="*/ 55419 h 667138"/>
              <a:gd name="connsiteX9" fmla="*/ 1482792 w 1593629"/>
              <a:gd name="connsiteY9" fmla="*/ 83128 h 667138"/>
              <a:gd name="connsiteX10" fmla="*/ 1538211 w 1593629"/>
              <a:gd name="connsiteY10" fmla="*/ 124691 h 667138"/>
              <a:gd name="connsiteX11" fmla="*/ 1552065 w 1593629"/>
              <a:gd name="connsiteY11" fmla="*/ 166255 h 667138"/>
              <a:gd name="connsiteX12" fmla="*/ 1593629 w 1593629"/>
              <a:gd name="connsiteY12" fmla="*/ 374073 h 667138"/>
              <a:gd name="connsiteX13" fmla="*/ 1524356 w 1593629"/>
              <a:gd name="connsiteY13" fmla="*/ 540328 h 667138"/>
              <a:gd name="connsiteX14" fmla="*/ 1482792 w 1593629"/>
              <a:gd name="connsiteY14" fmla="*/ 554182 h 667138"/>
              <a:gd name="connsiteX15" fmla="*/ 1399665 w 1593629"/>
              <a:gd name="connsiteY15" fmla="*/ 609600 h 667138"/>
              <a:gd name="connsiteX16" fmla="*/ 1233411 w 1593629"/>
              <a:gd name="connsiteY16" fmla="*/ 637309 h 667138"/>
              <a:gd name="connsiteX17" fmla="*/ 1191847 w 1593629"/>
              <a:gd name="connsiteY17" fmla="*/ 651164 h 667138"/>
              <a:gd name="connsiteX18" fmla="*/ 499120 w 1593629"/>
              <a:gd name="connsiteY18" fmla="*/ 651164 h 667138"/>
              <a:gd name="connsiteX19" fmla="*/ 346720 w 1593629"/>
              <a:gd name="connsiteY19" fmla="*/ 623455 h 667138"/>
              <a:gd name="connsiteX20" fmla="*/ 305156 w 1593629"/>
              <a:gd name="connsiteY20" fmla="*/ 609600 h 667138"/>
              <a:gd name="connsiteX21" fmla="*/ 208174 w 1593629"/>
              <a:gd name="connsiteY21" fmla="*/ 595746 h 667138"/>
              <a:gd name="connsiteX22" fmla="*/ 83483 w 1593629"/>
              <a:gd name="connsiteY22" fmla="*/ 526473 h 667138"/>
              <a:gd name="connsiteX23" fmla="*/ 28065 w 1593629"/>
              <a:gd name="connsiteY23" fmla="*/ 443346 h 667138"/>
              <a:gd name="connsiteX24" fmla="*/ 356 w 1593629"/>
              <a:gd name="connsiteY24" fmla="*/ 318655 h 66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3629" h="667138">
                <a:moveTo>
                  <a:pt x="356" y="318655"/>
                </a:moveTo>
                <a:cubicBezTo>
                  <a:pt x="2665" y="284019"/>
                  <a:pt x="23332" y="260312"/>
                  <a:pt x="41920" y="235528"/>
                </a:cubicBezTo>
                <a:cubicBezTo>
                  <a:pt x="65432" y="204179"/>
                  <a:pt x="107522" y="187450"/>
                  <a:pt x="125047" y="152400"/>
                </a:cubicBezTo>
                <a:cubicBezTo>
                  <a:pt x="148363" y="105769"/>
                  <a:pt x="150633" y="86624"/>
                  <a:pt x="194320" y="55419"/>
                </a:cubicBezTo>
                <a:cubicBezTo>
                  <a:pt x="237369" y="24670"/>
                  <a:pt x="256806" y="27669"/>
                  <a:pt x="305156" y="13855"/>
                </a:cubicBezTo>
                <a:cubicBezTo>
                  <a:pt x="319198" y="9843"/>
                  <a:pt x="332865" y="4618"/>
                  <a:pt x="346720" y="0"/>
                </a:cubicBezTo>
                <a:lnTo>
                  <a:pt x="956320" y="13855"/>
                </a:lnTo>
                <a:cubicBezTo>
                  <a:pt x="1493729" y="30140"/>
                  <a:pt x="1122464" y="2748"/>
                  <a:pt x="1316538" y="41564"/>
                </a:cubicBezTo>
                <a:cubicBezTo>
                  <a:pt x="1344084" y="47073"/>
                  <a:pt x="1372413" y="48606"/>
                  <a:pt x="1399665" y="55419"/>
                </a:cubicBezTo>
                <a:cubicBezTo>
                  <a:pt x="1428001" y="62503"/>
                  <a:pt x="1482792" y="83128"/>
                  <a:pt x="1482792" y="83128"/>
                </a:cubicBezTo>
                <a:cubicBezTo>
                  <a:pt x="1501265" y="96982"/>
                  <a:pt x="1523428" y="106952"/>
                  <a:pt x="1538211" y="124691"/>
                </a:cubicBezTo>
                <a:cubicBezTo>
                  <a:pt x="1547560" y="135910"/>
                  <a:pt x="1548222" y="152166"/>
                  <a:pt x="1552065" y="166255"/>
                </a:cubicBezTo>
                <a:cubicBezTo>
                  <a:pt x="1584132" y="283834"/>
                  <a:pt x="1577443" y="260775"/>
                  <a:pt x="1593629" y="374073"/>
                </a:cubicBezTo>
                <a:cubicBezTo>
                  <a:pt x="1575213" y="456946"/>
                  <a:pt x="1589795" y="496703"/>
                  <a:pt x="1524356" y="540328"/>
                </a:cubicBezTo>
                <a:cubicBezTo>
                  <a:pt x="1512205" y="548429"/>
                  <a:pt x="1496647" y="549564"/>
                  <a:pt x="1482792" y="554182"/>
                </a:cubicBezTo>
                <a:cubicBezTo>
                  <a:pt x="1455083" y="572655"/>
                  <a:pt x="1432514" y="604125"/>
                  <a:pt x="1399665" y="609600"/>
                </a:cubicBezTo>
                <a:lnTo>
                  <a:pt x="1233411" y="637309"/>
                </a:lnTo>
                <a:cubicBezTo>
                  <a:pt x="1219556" y="641927"/>
                  <a:pt x="1206304" y="649099"/>
                  <a:pt x="1191847" y="651164"/>
                </a:cubicBezTo>
                <a:cubicBezTo>
                  <a:pt x="962321" y="683954"/>
                  <a:pt x="729102" y="657061"/>
                  <a:pt x="499120" y="651164"/>
                </a:cubicBezTo>
                <a:cubicBezTo>
                  <a:pt x="462075" y="644990"/>
                  <a:pt x="385438" y="633134"/>
                  <a:pt x="346720" y="623455"/>
                </a:cubicBezTo>
                <a:cubicBezTo>
                  <a:pt x="332552" y="619913"/>
                  <a:pt x="319477" y="612464"/>
                  <a:pt x="305156" y="609600"/>
                </a:cubicBezTo>
                <a:cubicBezTo>
                  <a:pt x="273135" y="603196"/>
                  <a:pt x="240501" y="600364"/>
                  <a:pt x="208174" y="595746"/>
                </a:cubicBezTo>
                <a:cubicBezTo>
                  <a:pt x="134283" y="571116"/>
                  <a:pt x="127035" y="582468"/>
                  <a:pt x="83483" y="526473"/>
                </a:cubicBezTo>
                <a:cubicBezTo>
                  <a:pt x="63037" y="500186"/>
                  <a:pt x="28065" y="443346"/>
                  <a:pt x="28065" y="443346"/>
                </a:cubicBezTo>
                <a:cubicBezTo>
                  <a:pt x="6909" y="379876"/>
                  <a:pt x="-1953" y="353291"/>
                  <a:pt x="356" y="318655"/>
                </a:cubicBezTo>
                <a:close/>
              </a:path>
            </a:pathLst>
          </a:custGeom>
          <a:noFill/>
          <a:ln w="50800">
            <a:solidFill>
              <a:srgbClr val="005C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217732" y="2661697"/>
            <a:ext cx="2595157" cy="471198"/>
          </a:xfrm>
          <a:custGeom>
            <a:avLst/>
            <a:gdLst>
              <a:gd name="connsiteX0" fmla="*/ 356 w 1593629"/>
              <a:gd name="connsiteY0" fmla="*/ 318655 h 667138"/>
              <a:gd name="connsiteX1" fmla="*/ 41920 w 1593629"/>
              <a:gd name="connsiteY1" fmla="*/ 235528 h 667138"/>
              <a:gd name="connsiteX2" fmla="*/ 125047 w 1593629"/>
              <a:gd name="connsiteY2" fmla="*/ 152400 h 667138"/>
              <a:gd name="connsiteX3" fmla="*/ 194320 w 1593629"/>
              <a:gd name="connsiteY3" fmla="*/ 55419 h 667138"/>
              <a:gd name="connsiteX4" fmla="*/ 305156 w 1593629"/>
              <a:gd name="connsiteY4" fmla="*/ 13855 h 667138"/>
              <a:gd name="connsiteX5" fmla="*/ 346720 w 1593629"/>
              <a:gd name="connsiteY5" fmla="*/ 0 h 667138"/>
              <a:gd name="connsiteX6" fmla="*/ 956320 w 1593629"/>
              <a:gd name="connsiteY6" fmla="*/ 13855 h 667138"/>
              <a:gd name="connsiteX7" fmla="*/ 1316538 w 1593629"/>
              <a:gd name="connsiteY7" fmla="*/ 41564 h 667138"/>
              <a:gd name="connsiteX8" fmla="*/ 1399665 w 1593629"/>
              <a:gd name="connsiteY8" fmla="*/ 55419 h 667138"/>
              <a:gd name="connsiteX9" fmla="*/ 1482792 w 1593629"/>
              <a:gd name="connsiteY9" fmla="*/ 83128 h 667138"/>
              <a:gd name="connsiteX10" fmla="*/ 1538211 w 1593629"/>
              <a:gd name="connsiteY10" fmla="*/ 124691 h 667138"/>
              <a:gd name="connsiteX11" fmla="*/ 1552065 w 1593629"/>
              <a:gd name="connsiteY11" fmla="*/ 166255 h 667138"/>
              <a:gd name="connsiteX12" fmla="*/ 1593629 w 1593629"/>
              <a:gd name="connsiteY12" fmla="*/ 374073 h 667138"/>
              <a:gd name="connsiteX13" fmla="*/ 1524356 w 1593629"/>
              <a:gd name="connsiteY13" fmla="*/ 540328 h 667138"/>
              <a:gd name="connsiteX14" fmla="*/ 1482792 w 1593629"/>
              <a:gd name="connsiteY14" fmla="*/ 554182 h 667138"/>
              <a:gd name="connsiteX15" fmla="*/ 1399665 w 1593629"/>
              <a:gd name="connsiteY15" fmla="*/ 609600 h 667138"/>
              <a:gd name="connsiteX16" fmla="*/ 1233411 w 1593629"/>
              <a:gd name="connsiteY16" fmla="*/ 637309 h 667138"/>
              <a:gd name="connsiteX17" fmla="*/ 1191847 w 1593629"/>
              <a:gd name="connsiteY17" fmla="*/ 651164 h 667138"/>
              <a:gd name="connsiteX18" fmla="*/ 499120 w 1593629"/>
              <a:gd name="connsiteY18" fmla="*/ 651164 h 667138"/>
              <a:gd name="connsiteX19" fmla="*/ 346720 w 1593629"/>
              <a:gd name="connsiteY19" fmla="*/ 623455 h 667138"/>
              <a:gd name="connsiteX20" fmla="*/ 305156 w 1593629"/>
              <a:gd name="connsiteY20" fmla="*/ 609600 h 667138"/>
              <a:gd name="connsiteX21" fmla="*/ 208174 w 1593629"/>
              <a:gd name="connsiteY21" fmla="*/ 595746 h 667138"/>
              <a:gd name="connsiteX22" fmla="*/ 83483 w 1593629"/>
              <a:gd name="connsiteY22" fmla="*/ 526473 h 667138"/>
              <a:gd name="connsiteX23" fmla="*/ 28065 w 1593629"/>
              <a:gd name="connsiteY23" fmla="*/ 443346 h 667138"/>
              <a:gd name="connsiteX24" fmla="*/ 356 w 1593629"/>
              <a:gd name="connsiteY24" fmla="*/ 318655 h 66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3629" h="667138">
                <a:moveTo>
                  <a:pt x="356" y="318655"/>
                </a:moveTo>
                <a:cubicBezTo>
                  <a:pt x="2665" y="284019"/>
                  <a:pt x="23332" y="260312"/>
                  <a:pt x="41920" y="235528"/>
                </a:cubicBezTo>
                <a:cubicBezTo>
                  <a:pt x="65432" y="204179"/>
                  <a:pt x="107522" y="187450"/>
                  <a:pt x="125047" y="152400"/>
                </a:cubicBezTo>
                <a:cubicBezTo>
                  <a:pt x="148363" y="105769"/>
                  <a:pt x="150633" y="86624"/>
                  <a:pt x="194320" y="55419"/>
                </a:cubicBezTo>
                <a:cubicBezTo>
                  <a:pt x="237369" y="24670"/>
                  <a:pt x="256806" y="27669"/>
                  <a:pt x="305156" y="13855"/>
                </a:cubicBezTo>
                <a:cubicBezTo>
                  <a:pt x="319198" y="9843"/>
                  <a:pt x="332865" y="4618"/>
                  <a:pt x="346720" y="0"/>
                </a:cubicBezTo>
                <a:lnTo>
                  <a:pt x="956320" y="13855"/>
                </a:lnTo>
                <a:cubicBezTo>
                  <a:pt x="1493729" y="30140"/>
                  <a:pt x="1122464" y="2748"/>
                  <a:pt x="1316538" y="41564"/>
                </a:cubicBezTo>
                <a:cubicBezTo>
                  <a:pt x="1344084" y="47073"/>
                  <a:pt x="1372413" y="48606"/>
                  <a:pt x="1399665" y="55419"/>
                </a:cubicBezTo>
                <a:cubicBezTo>
                  <a:pt x="1428001" y="62503"/>
                  <a:pt x="1482792" y="83128"/>
                  <a:pt x="1482792" y="83128"/>
                </a:cubicBezTo>
                <a:cubicBezTo>
                  <a:pt x="1501265" y="96982"/>
                  <a:pt x="1523428" y="106952"/>
                  <a:pt x="1538211" y="124691"/>
                </a:cubicBezTo>
                <a:cubicBezTo>
                  <a:pt x="1547560" y="135910"/>
                  <a:pt x="1548222" y="152166"/>
                  <a:pt x="1552065" y="166255"/>
                </a:cubicBezTo>
                <a:cubicBezTo>
                  <a:pt x="1584132" y="283834"/>
                  <a:pt x="1577443" y="260775"/>
                  <a:pt x="1593629" y="374073"/>
                </a:cubicBezTo>
                <a:cubicBezTo>
                  <a:pt x="1575213" y="456946"/>
                  <a:pt x="1589795" y="496703"/>
                  <a:pt x="1524356" y="540328"/>
                </a:cubicBezTo>
                <a:cubicBezTo>
                  <a:pt x="1512205" y="548429"/>
                  <a:pt x="1496647" y="549564"/>
                  <a:pt x="1482792" y="554182"/>
                </a:cubicBezTo>
                <a:cubicBezTo>
                  <a:pt x="1455083" y="572655"/>
                  <a:pt x="1432514" y="604125"/>
                  <a:pt x="1399665" y="609600"/>
                </a:cubicBezTo>
                <a:lnTo>
                  <a:pt x="1233411" y="637309"/>
                </a:lnTo>
                <a:cubicBezTo>
                  <a:pt x="1219556" y="641927"/>
                  <a:pt x="1206304" y="649099"/>
                  <a:pt x="1191847" y="651164"/>
                </a:cubicBezTo>
                <a:cubicBezTo>
                  <a:pt x="962321" y="683954"/>
                  <a:pt x="729102" y="657061"/>
                  <a:pt x="499120" y="651164"/>
                </a:cubicBezTo>
                <a:cubicBezTo>
                  <a:pt x="462075" y="644990"/>
                  <a:pt x="385438" y="633134"/>
                  <a:pt x="346720" y="623455"/>
                </a:cubicBezTo>
                <a:cubicBezTo>
                  <a:pt x="332552" y="619913"/>
                  <a:pt x="319477" y="612464"/>
                  <a:pt x="305156" y="609600"/>
                </a:cubicBezTo>
                <a:cubicBezTo>
                  <a:pt x="273135" y="603196"/>
                  <a:pt x="240501" y="600364"/>
                  <a:pt x="208174" y="595746"/>
                </a:cubicBezTo>
                <a:cubicBezTo>
                  <a:pt x="134283" y="571116"/>
                  <a:pt x="127035" y="582468"/>
                  <a:pt x="83483" y="526473"/>
                </a:cubicBezTo>
                <a:cubicBezTo>
                  <a:pt x="63037" y="500186"/>
                  <a:pt x="28065" y="443346"/>
                  <a:pt x="28065" y="443346"/>
                </a:cubicBezTo>
                <a:cubicBezTo>
                  <a:pt x="6909" y="379876"/>
                  <a:pt x="-1953" y="353291"/>
                  <a:pt x="356" y="318655"/>
                </a:cubicBezTo>
                <a:close/>
              </a:path>
            </a:pathLst>
          </a:custGeom>
          <a:noFill/>
          <a:ln w="50800">
            <a:solidFill>
              <a:srgbClr val="005C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304809" y="146641"/>
            <a:ext cx="1740796" cy="3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Objective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755591" y="3546763"/>
            <a:ext cx="1012354" cy="335757"/>
          </a:xfrm>
          <a:custGeom>
            <a:avLst/>
            <a:gdLst>
              <a:gd name="connsiteX0" fmla="*/ 356 w 1593629"/>
              <a:gd name="connsiteY0" fmla="*/ 318655 h 667138"/>
              <a:gd name="connsiteX1" fmla="*/ 41920 w 1593629"/>
              <a:gd name="connsiteY1" fmla="*/ 235528 h 667138"/>
              <a:gd name="connsiteX2" fmla="*/ 125047 w 1593629"/>
              <a:gd name="connsiteY2" fmla="*/ 152400 h 667138"/>
              <a:gd name="connsiteX3" fmla="*/ 194320 w 1593629"/>
              <a:gd name="connsiteY3" fmla="*/ 55419 h 667138"/>
              <a:gd name="connsiteX4" fmla="*/ 305156 w 1593629"/>
              <a:gd name="connsiteY4" fmla="*/ 13855 h 667138"/>
              <a:gd name="connsiteX5" fmla="*/ 346720 w 1593629"/>
              <a:gd name="connsiteY5" fmla="*/ 0 h 667138"/>
              <a:gd name="connsiteX6" fmla="*/ 956320 w 1593629"/>
              <a:gd name="connsiteY6" fmla="*/ 13855 h 667138"/>
              <a:gd name="connsiteX7" fmla="*/ 1316538 w 1593629"/>
              <a:gd name="connsiteY7" fmla="*/ 41564 h 667138"/>
              <a:gd name="connsiteX8" fmla="*/ 1399665 w 1593629"/>
              <a:gd name="connsiteY8" fmla="*/ 55419 h 667138"/>
              <a:gd name="connsiteX9" fmla="*/ 1482792 w 1593629"/>
              <a:gd name="connsiteY9" fmla="*/ 83128 h 667138"/>
              <a:gd name="connsiteX10" fmla="*/ 1538211 w 1593629"/>
              <a:gd name="connsiteY10" fmla="*/ 124691 h 667138"/>
              <a:gd name="connsiteX11" fmla="*/ 1552065 w 1593629"/>
              <a:gd name="connsiteY11" fmla="*/ 166255 h 667138"/>
              <a:gd name="connsiteX12" fmla="*/ 1593629 w 1593629"/>
              <a:gd name="connsiteY12" fmla="*/ 374073 h 667138"/>
              <a:gd name="connsiteX13" fmla="*/ 1524356 w 1593629"/>
              <a:gd name="connsiteY13" fmla="*/ 540328 h 667138"/>
              <a:gd name="connsiteX14" fmla="*/ 1482792 w 1593629"/>
              <a:gd name="connsiteY14" fmla="*/ 554182 h 667138"/>
              <a:gd name="connsiteX15" fmla="*/ 1399665 w 1593629"/>
              <a:gd name="connsiteY15" fmla="*/ 609600 h 667138"/>
              <a:gd name="connsiteX16" fmla="*/ 1233411 w 1593629"/>
              <a:gd name="connsiteY16" fmla="*/ 637309 h 667138"/>
              <a:gd name="connsiteX17" fmla="*/ 1191847 w 1593629"/>
              <a:gd name="connsiteY17" fmla="*/ 651164 h 667138"/>
              <a:gd name="connsiteX18" fmla="*/ 499120 w 1593629"/>
              <a:gd name="connsiteY18" fmla="*/ 651164 h 667138"/>
              <a:gd name="connsiteX19" fmla="*/ 346720 w 1593629"/>
              <a:gd name="connsiteY19" fmla="*/ 623455 h 667138"/>
              <a:gd name="connsiteX20" fmla="*/ 305156 w 1593629"/>
              <a:gd name="connsiteY20" fmla="*/ 609600 h 667138"/>
              <a:gd name="connsiteX21" fmla="*/ 208174 w 1593629"/>
              <a:gd name="connsiteY21" fmla="*/ 595746 h 667138"/>
              <a:gd name="connsiteX22" fmla="*/ 83483 w 1593629"/>
              <a:gd name="connsiteY22" fmla="*/ 526473 h 667138"/>
              <a:gd name="connsiteX23" fmla="*/ 28065 w 1593629"/>
              <a:gd name="connsiteY23" fmla="*/ 443346 h 667138"/>
              <a:gd name="connsiteX24" fmla="*/ 356 w 1593629"/>
              <a:gd name="connsiteY24" fmla="*/ 318655 h 66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3629" h="667138">
                <a:moveTo>
                  <a:pt x="356" y="318655"/>
                </a:moveTo>
                <a:cubicBezTo>
                  <a:pt x="2665" y="284019"/>
                  <a:pt x="23332" y="260312"/>
                  <a:pt x="41920" y="235528"/>
                </a:cubicBezTo>
                <a:cubicBezTo>
                  <a:pt x="65432" y="204179"/>
                  <a:pt x="107522" y="187450"/>
                  <a:pt x="125047" y="152400"/>
                </a:cubicBezTo>
                <a:cubicBezTo>
                  <a:pt x="148363" y="105769"/>
                  <a:pt x="150633" y="86624"/>
                  <a:pt x="194320" y="55419"/>
                </a:cubicBezTo>
                <a:cubicBezTo>
                  <a:pt x="237369" y="24670"/>
                  <a:pt x="256806" y="27669"/>
                  <a:pt x="305156" y="13855"/>
                </a:cubicBezTo>
                <a:cubicBezTo>
                  <a:pt x="319198" y="9843"/>
                  <a:pt x="332865" y="4618"/>
                  <a:pt x="346720" y="0"/>
                </a:cubicBezTo>
                <a:lnTo>
                  <a:pt x="956320" y="13855"/>
                </a:lnTo>
                <a:cubicBezTo>
                  <a:pt x="1493729" y="30140"/>
                  <a:pt x="1122464" y="2748"/>
                  <a:pt x="1316538" y="41564"/>
                </a:cubicBezTo>
                <a:cubicBezTo>
                  <a:pt x="1344084" y="47073"/>
                  <a:pt x="1372413" y="48606"/>
                  <a:pt x="1399665" y="55419"/>
                </a:cubicBezTo>
                <a:cubicBezTo>
                  <a:pt x="1428001" y="62503"/>
                  <a:pt x="1482792" y="83128"/>
                  <a:pt x="1482792" y="83128"/>
                </a:cubicBezTo>
                <a:cubicBezTo>
                  <a:pt x="1501265" y="96982"/>
                  <a:pt x="1523428" y="106952"/>
                  <a:pt x="1538211" y="124691"/>
                </a:cubicBezTo>
                <a:cubicBezTo>
                  <a:pt x="1547560" y="135910"/>
                  <a:pt x="1548222" y="152166"/>
                  <a:pt x="1552065" y="166255"/>
                </a:cubicBezTo>
                <a:cubicBezTo>
                  <a:pt x="1584132" y="283834"/>
                  <a:pt x="1577443" y="260775"/>
                  <a:pt x="1593629" y="374073"/>
                </a:cubicBezTo>
                <a:cubicBezTo>
                  <a:pt x="1575213" y="456946"/>
                  <a:pt x="1589795" y="496703"/>
                  <a:pt x="1524356" y="540328"/>
                </a:cubicBezTo>
                <a:cubicBezTo>
                  <a:pt x="1512205" y="548429"/>
                  <a:pt x="1496647" y="549564"/>
                  <a:pt x="1482792" y="554182"/>
                </a:cubicBezTo>
                <a:cubicBezTo>
                  <a:pt x="1455083" y="572655"/>
                  <a:pt x="1432514" y="604125"/>
                  <a:pt x="1399665" y="609600"/>
                </a:cubicBezTo>
                <a:lnTo>
                  <a:pt x="1233411" y="637309"/>
                </a:lnTo>
                <a:cubicBezTo>
                  <a:pt x="1219556" y="641927"/>
                  <a:pt x="1206304" y="649099"/>
                  <a:pt x="1191847" y="651164"/>
                </a:cubicBezTo>
                <a:cubicBezTo>
                  <a:pt x="962321" y="683954"/>
                  <a:pt x="729102" y="657061"/>
                  <a:pt x="499120" y="651164"/>
                </a:cubicBezTo>
                <a:cubicBezTo>
                  <a:pt x="462075" y="644990"/>
                  <a:pt x="385438" y="633134"/>
                  <a:pt x="346720" y="623455"/>
                </a:cubicBezTo>
                <a:cubicBezTo>
                  <a:pt x="332552" y="619913"/>
                  <a:pt x="319477" y="612464"/>
                  <a:pt x="305156" y="609600"/>
                </a:cubicBezTo>
                <a:cubicBezTo>
                  <a:pt x="273135" y="603196"/>
                  <a:pt x="240501" y="600364"/>
                  <a:pt x="208174" y="595746"/>
                </a:cubicBezTo>
                <a:cubicBezTo>
                  <a:pt x="134283" y="571116"/>
                  <a:pt x="127035" y="582468"/>
                  <a:pt x="83483" y="526473"/>
                </a:cubicBezTo>
                <a:cubicBezTo>
                  <a:pt x="63037" y="500186"/>
                  <a:pt x="28065" y="443346"/>
                  <a:pt x="28065" y="443346"/>
                </a:cubicBezTo>
                <a:cubicBezTo>
                  <a:pt x="6909" y="379876"/>
                  <a:pt x="-1953" y="353291"/>
                  <a:pt x="356" y="318655"/>
                </a:cubicBezTo>
                <a:close/>
              </a:path>
            </a:pathLst>
          </a:custGeom>
          <a:noFill/>
          <a:ln w="50800">
            <a:solidFill>
              <a:srgbClr val="005C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63145" y="2729417"/>
            <a:ext cx="733145" cy="335757"/>
          </a:xfrm>
          <a:custGeom>
            <a:avLst/>
            <a:gdLst>
              <a:gd name="connsiteX0" fmla="*/ 356 w 1593629"/>
              <a:gd name="connsiteY0" fmla="*/ 318655 h 667138"/>
              <a:gd name="connsiteX1" fmla="*/ 41920 w 1593629"/>
              <a:gd name="connsiteY1" fmla="*/ 235528 h 667138"/>
              <a:gd name="connsiteX2" fmla="*/ 125047 w 1593629"/>
              <a:gd name="connsiteY2" fmla="*/ 152400 h 667138"/>
              <a:gd name="connsiteX3" fmla="*/ 194320 w 1593629"/>
              <a:gd name="connsiteY3" fmla="*/ 55419 h 667138"/>
              <a:gd name="connsiteX4" fmla="*/ 305156 w 1593629"/>
              <a:gd name="connsiteY4" fmla="*/ 13855 h 667138"/>
              <a:gd name="connsiteX5" fmla="*/ 346720 w 1593629"/>
              <a:gd name="connsiteY5" fmla="*/ 0 h 667138"/>
              <a:gd name="connsiteX6" fmla="*/ 956320 w 1593629"/>
              <a:gd name="connsiteY6" fmla="*/ 13855 h 667138"/>
              <a:gd name="connsiteX7" fmla="*/ 1316538 w 1593629"/>
              <a:gd name="connsiteY7" fmla="*/ 41564 h 667138"/>
              <a:gd name="connsiteX8" fmla="*/ 1399665 w 1593629"/>
              <a:gd name="connsiteY8" fmla="*/ 55419 h 667138"/>
              <a:gd name="connsiteX9" fmla="*/ 1482792 w 1593629"/>
              <a:gd name="connsiteY9" fmla="*/ 83128 h 667138"/>
              <a:gd name="connsiteX10" fmla="*/ 1538211 w 1593629"/>
              <a:gd name="connsiteY10" fmla="*/ 124691 h 667138"/>
              <a:gd name="connsiteX11" fmla="*/ 1552065 w 1593629"/>
              <a:gd name="connsiteY11" fmla="*/ 166255 h 667138"/>
              <a:gd name="connsiteX12" fmla="*/ 1593629 w 1593629"/>
              <a:gd name="connsiteY12" fmla="*/ 374073 h 667138"/>
              <a:gd name="connsiteX13" fmla="*/ 1524356 w 1593629"/>
              <a:gd name="connsiteY13" fmla="*/ 540328 h 667138"/>
              <a:gd name="connsiteX14" fmla="*/ 1482792 w 1593629"/>
              <a:gd name="connsiteY14" fmla="*/ 554182 h 667138"/>
              <a:gd name="connsiteX15" fmla="*/ 1399665 w 1593629"/>
              <a:gd name="connsiteY15" fmla="*/ 609600 h 667138"/>
              <a:gd name="connsiteX16" fmla="*/ 1233411 w 1593629"/>
              <a:gd name="connsiteY16" fmla="*/ 637309 h 667138"/>
              <a:gd name="connsiteX17" fmla="*/ 1191847 w 1593629"/>
              <a:gd name="connsiteY17" fmla="*/ 651164 h 667138"/>
              <a:gd name="connsiteX18" fmla="*/ 499120 w 1593629"/>
              <a:gd name="connsiteY18" fmla="*/ 651164 h 667138"/>
              <a:gd name="connsiteX19" fmla="*/ 346720 w 1593629"/>
              <a:gd name="connsiteY19" fmla="*/ 623455 h 667138"/>
              <a:gd name="connsiteX20" fmla="*/ 305156 w 1593629"/>
              <a:gd name="connsiteY20" fmla="*/ 609600 h 667138"/>
              <a:gd name="connsiteX21" fmla="*/ 208174 w 1593629"/>
              <a:gd name="connsiteY21" fmla="*/ 595746 h 667138"/>
              <a:gd name="connsiteX22" fmla="*/ 83483 w 1593629"/>
              <a:gd name="connsiteY22" fmla="*/ 526473 h 667138"/>
              <a:gd name="connsiteX23" fmla="*/ 28065 w 1593629"/>
              <a:gd name="connsiteY23" fmla="*/ 443346 h 667138"/>
              <a:gd name="connsiteX24" fmla="*/ 356 w 1593629"/>
              <a:gd name="connsiteY24" fmla="*/ 318655 h 66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3629" h="667138">
                <a:moveTo>
                  <a:pt x="356" y="318655"/>
                </a:moveTo>
                <a:cubicBezTo>
                  <a:pt x="2665" y="284019"/>
                  <a:pt x="23332" y="260312"/>
                  <a:pt x="41920" y="235528"/>
                </a:cubicBezTo>
                <a:cubicBezTo>
                  <a:pt x="65432" y="204179"/>
                  <a:pt x="107522" y="187450"/>
                  <a:pt x="125047" y="152400"/>
                </a:cubicBezTo>
                <a:cubicBezTo>
                  <a:pt x="148363" y="105769"/>
                  <a:pt x="150633" y="86624"/>
                  <a:pt x="194320" y="55419"/>
                </a:cubicBezTo>
                <a:cubicBezTo>
                  <a:pt x="237369" y="24670"/>
                  <a:pt x="256806" y="27669"/>
                  <a:pt x="305156" y="13855"/>
                </a:cubicBezTo>
                <a:cubicBezTo>
                  <a:pt x="319198" y="9843"/>
                  <a:pt x="332865" y="4618"/>
                  <a:pt x="346720" y="0"/>
                </a:cubicBezTo>
                <a:lnTo>
                  <a:pt x="956320" y="13855"/>
                </a:lnTo>
                <a:cubicBezTo>
                  <a:pt x="1493729" y="30140"/>
                  <a:pt x="1122464" y="2748"/>
                  <a:pt x="1316538" y="41564"/>
                </a:cubicBezTo>
                <a:cubicBezTo>
                  <a:pt x="1344084" y="47073"/>
                  <a:pt x="1372413" y="48606"/>
                  <a:pt x="1399665" y="55419"/>
                </a:cubicBezTo>
                <a:cubicBezTo>
                  <a:pt x="1428001" y="62503"/>
                  <a:pt x="1482792" y="83128"/>
                  <a:pt x="1482792" y="83128"/>
                </a:cubicBezTo>
                <a:cubicBezTo>
                  <a:pt x="1501265" y="96982"/>
                  <a:pt x="1523428" y="106952"/>
                  <a:pt x="1538211" y="124691"/>
                </a:cubicBezTo>
                <a:cubicBezTo>
                  <a:pt x="1547560" y="135910"/>
                  <a:pt x="1548222" y="152166"/>
                  <a:pt x="1552065" y="166255"/>
                </a:cubicBezTo>
                <a:cubicBezTo>
                  <a:pt x="1584132" y="283834"/>
                  <a:pt x="1577443" y="260775"/>
                  <a:pt x="1593629" y="374073"/>
                </a:cubicBezTo>
                <a:cubicBezTo>
                  <a:pt x="1575213" y="456946"/>
                  <a:pt x="1589795" y="496703"/>
                  <a:pt x="1524356" y="540328"/>
                </a:cubicBezTo>
                <a:cubicBezTo>
                  <a:pt x="1512205" y="548429"/>
                  <a:pt x="1496647" y="549564"/>
                  <a:pt x="1482792" y="554182"/>
                </a:cubicBezTo>
                <a:cubicBezTo>
                  <a:pt x="1455083" y="572655"/>
                  <a:pt x="1432514" y="604125"/>
                  <a:pt x="1399665" y="609600"/>
                </a:cubicBezTo>
                <a:lnTo>
                  <a:pt x="1233411" y="637309"/>
                </a:lnTo>
                <a:cubicBezTo>
                  <a:pt x="1219556" y="641927"/>
                  <a:pt x="1206304" y="649099"/>
                  <a:pt x="1191847" y="651164"/>
                </a:cubicBezTo>
                <a:cubicBezTo>
                  <a:pt x="962321" y="683954"/>
                  <a:pt x="729102" y="657061"/>
                  <a:pt x="499120" y="651164"/>
                </a:cubicBezTo>
                <a:cubicBezTo>
                  <a:pt x="462075" y="644990"/>
                  <a:pt x="385438" y="633134"/>
                  <a:pt x="346720" y="623455"/>
                </a:cubicBezTo>
                <a:cubicBezTo>
                  <a:pt x="332552" y="619913"/>
                  <a:pt x="319477" y="612464"/>
                  <a:pt x="305156" y="609600"/>
                </a:cubicBezTo>
                <a:cubicBezTo>
                  <a:pt x="273135" y="603196"/>
                  <a:pt x="240501" y="600364"/>
                  <a:pt x="208174" y="595746"/>
                </a:cubicBezTo>
                <a:cubicBezTo>
                  <a:pt x="134283" y="571116"/>
                  <a:pt x="127035" y="582468"/>
                  <a:pt x="83483" y="526473"/>
                </a:cubicBezTo>
                <a:cubicBezTo>
                  <a:pt x="63037" y="500186"/>
                  <a:pt x="28065" y="443346"/>
                  <a:pt x="28065" y="443346"/>
                </a:cubicBezTo>
                <a:cubicBezTo>
                  <a:pt x="6909" y="379876"/>
                  <a:pt x="-1953" y="353291"/>
                  <a:pt x="356" y="318655"/>
                </a:cubicBezTo>
                <a:close/>
              </a:path>
            </a:pathLst>
          </a:custGeom>
          <a:noFill/>
          <a:ln w="50800">
            <a:solidFill>
              <a:srgbClr val="005C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496290" y="3065174"/>
            <a:ext cx="1259301" cy="481589"/>
          </a:xfrm>
          <a:prstGeom prst="straightConnector1">
            <a:avLst/>
          </a:prstGeom>
          <a:ln w="38100"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4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95" y="3463410"/>
            <a:ext cx="6366474" cy="327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09" y="3452813"/>
            <a:ext cx="6511245" cy="1198184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33" y="1647140"/>
            <a:ext cx="1172840" cy="117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598744" y="40415"/>
            <a:ext cx="2448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Methodology</a:t>
            </a:r>
          </a:p>
          <a:p>
            <a:pPr marL="342900" indent="-342900" algn="r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Diagram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8" y="1647140"/>
            <a:ext cx="1504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0448" y="5046368"/>
            <a:ext cx="8382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arenR"/>
              <a:defRPr/>
            </a:pP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Machine learning-based Medication Entity Detection</a:t>
            </a:r>
          </a:p>
          <a:p>
            <a:pPr marL="457200" indent="-457200" eaLnBrk="1" hangingPunct="1">
              <a:buFont typeface="+mj-lt"/>
              <a:buAutoNum type="arabicParenR"/>
              <a:defRPr/>
            </a:pP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Rule-based Attribute Linkage</a:t>
            </a:r>
            <a:endParaRPr lang="en-US" altLang="en-US" sz="2200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+mj-lt"/>
              <a:buAutoNum type="arabicParenR"/>
              <a:defRPr/>
            </a:pP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NLP-based </a:t>
            </a:r>
            <a:r>
              <a:rPr lang="en-US" altLang="en-US" sz="22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lgorithm for Medication Matching</a:t>
            </a:r>
            <a:endParaRPr lang="en-US" altLang="en-US" sz="2200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3845573" y="2341671"/>
            <a:ext cx="1652708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4661681" y="2046764"/>
            <a:ext cx="0" cy="265112"/>
          </a:xfrm>
          <a:prstGeom prst="straightConnector1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2"/>
          <p:cNvCxnSpPr>
            <a:cxnSpLocks noChangeShapeType="1"/>
          </p:cNvCxnSpPr>
          <p:nvPr/>
        </p:nvCxnSpPr>
        <p:spPr bwMode="auto">
          <a:xfrm>
            <a:off x="1735320" y="2341671"/>
            <a:ext cx="93345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8143" y="701265"/>
            <a:ext cx="1560138" cy="131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8" name="Arc 5147"/>
          <p:cNvSpPr/>
          <p:nvPr/>
        </p:nvSpPr>
        <p:spPr>
          <a:xfrm>
            <a:off x="1508166" y="3122350"/>
            <a:ext cx="1377538" cy="682119"/>
          </a:xfrm>
          <a:prstGeom prst="arc">
            <a:avLst>
              <a:gd name="adj1" fmla="val 10614488"/>
              <a:gd name="adj2" fmla="val 182571"/>
            </a:avLst>
          </a:prstGeom>
          <a:ln w="38100">
            <a:solidFill>
              <a:srgbClr val="C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>
            <a:off x="1735320" y="2992582"/>
            <a:ext cx="2587298" cy="819254"/>
          </a:xfrm>
          <a:prstGeom prst="arc">
            <a:avLst>
              <a:gd name="adj1" fmla="val 10614488"/>
              <a:gd name="adj2" fmla="val 114784"/>
            </a:avLst>
          </a:prstGeom>
          <a:ln w="38100">
            <a:solidFill>
              <a:srgbClr val="C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>
            <a:off x="1905933" y="2992581"/>
            <a:ext cx="3497340" cy="880455"/>
          </a:xfrm>
          <a:prstGeom prst="arc">
            <a:avLst>
              <a:gd name="adj1" fmla="val 10757572"/>
              <a:gd name="adj2" fmla="val 67164"/>
            </a:avLst>
          </a:prstGeom>
          <a:ln w="38100">
            <a:solidFill>
              <a:srgbClr val="C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>
            <a:off x="2096903" y="2820952"/>
            <a:ext cx="4778910" cy="1082685"/>
          </a:xfrm>
          <a:prstGeom prst="arc">
            <a:avLst>
              <a:gd name="adj1" fmla="val 10688612"/>
              <a:gd name="adj2" fmla="val 114784"/>
            </a:avLst>
          </a:prstGeom>
          <a:ln w="38100">
            <a:solidFill>
              <a:srgbClr val="C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51" name="Picture 51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57" y="1315084"/>
            <a:ext cx="2882022" cy="146336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590757" y="2179320"/>
            <a:ext cx="2721970" cy="326374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2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8" grpId="0" animBg="1"/>
      <p:bldP spid="61" grpId="0" animBg="1"/>
      <p:bldP spid="62" grpId="0" animBg="1"/>
      <p:bldP spid="6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 eaLnBrk="1" hangingPunct="1">
              <a:buBlip>
                <a:blip r:embed="rId3"/>
              </a:buBlip>
              <a:defRPr/>
            </a:pPr>
            <a:r>
              <a:rPr kumimoji="0" lang="en-US" sz="3200" b="1" dirty="0" smtClean="0">
                <a:solidFill>
                  <a:srgbClr val="002060"/>
                </a:solidFill>
                <a:cs typeface="+mj-cs"/>
              </a:rPr>
              <a:t>Medication Reconciliation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93278" y="40415"/>
            <a:ext cx="3453738" cy="59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Methodology</a:t>
            </a:r>
          </a:p>
          <a:p>
            <a:pPr marL="342900" indent="-342900" algn="r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Diagram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9" y="2025120"/>
            <a:ext cx="8931201" cy="3875551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683824" y="2025120"/>
            <a:ext cx="1899575" cy="1264345"/>
          </a:xfrm>
          <a:custGeom>
            <a:avLst/>
            <a:gdLst>
              <a:gd name="connsiteX0" fmla="*/ 107522 w 1437558"/>
              <a:gd name="connsiteY0" fmla="*/ 118753 h 712519"/>
              <a:gd name="connsiteX1" fmla="*/ 155023 w 1437558"/>
              <a:gd name="connsiteY1" fmla="*/ 59376 h 712519"/>
              <a:gd name="connsiteX2" fmla="*/ 309403 w 1437558"/>
              <a:gd name="connsiteY2" fmla="*/ 23750 h 712519"/>
              <a:gd name="connsiteX3" fmla="*/ 558784 w 1437558"/>
              <a:gd name="connsiteY3" fmla="*/ 0 h 712519"/>
              <a:gd name="connsiteX4" fmla="*/ 938795 w 1437558"/>
              <a:gd name="connsiteY4" fmla="*/ 11875 h 712519"/>
              <a:gd name="connsiteX5" fmla="*/ 974421 w 1437558"/>
              <a:gd name="connsiteY5" fmla="*/ 23750 h 712519"/>
              <a:gd name="connsiteX6" fmla="*/ 1045673 w 1437558"/>
              <a:gd name="connsiteY6" fmla="*/ 35626 h 712519"/>
              <a:gd name="connsiteX7" fmla="*/ 1116925 w 1437558"/>
              <a:gd name="connsiteY7" fmla="*/ 59376 h 712519"/>
              <a:gd name="connsiteX8" fmla="*/ 1152551 w 1437558"/>
              <a:gd name="connsiteY8" fmla="*/ 71252 h 712519"/>
              <a:gd name="connsiteX9" fmla="*/ 1200052 w 1437558"/>
              <a:gd name="connsiteY9" fmla="*/ 83127 h 712519"/>
              <a:gd name="connsiteX10" fmla="*/ 1247553 w 1437558"/>
              <a:gd name="connsiteY10" fmla="*/ 106878 h 712519"/>
              <a:gd name="connsiteX11" fmla="*/ 1366307 w 1437558"/>
              <a:gd name="connsiteY11" fmla="*/ 130628 h 712519"/>
              <a:gd name="connsiteX12" fmla="*/ 1401932 w 1437558"/>
              <a:gd name="connsiteY12" fmla="*/ 142504 h 712519"/>
              <a:gd name="connsiteX13" fmla="*/ 1413808 w 1437558"/>
              <a:gd name="connsiteY13" fmla="*/ 178130 h 712519"/>
              <a:gd name="connsiteX14" fmla="*/ 1437558 w 1437558"/>
              <a:gd name="connsiteY14" fmla="*/ 273132 h 712519"/>
              <a:gd name="connsiteX15" fmla="*/ 1413808 w 1437558"/>
              <a:gd name="connsiteY15" fmla="*/ 368135 h 712519"/>
              <a:gd name="connsiteX16" fmla="*/ 1390057 w 1437558"/>
              <a:gd name="connsiteY16" fmla="*/ 403761 h 712519"/>
              <a:gd name="connsiteX17" fmla="*/ 1354431 w 1437558"/>
              <a:gd name="connsiteY17" fmla="*/ 415636 h 712519"/>
              <a:gd name="connsiteX18" fmla="*/ 1330681 w 1437558"/>
              <a:gd name="connsiteY18" fmla="*/ 451262 h 712519"/>
              <a:gd name="connsiteX19" fmla="*/ 1200052 w 1437558"/>
              <a:gd name="connsiteY19" fmla="*/ 546265 h 712519"/>
              <a:gd name="connsiteX20" fmla="*/ 1152551 w 1437558"/>
              <a:gd name="connsiteY20" fmla="*/ 570015 h 712519"/>
              <a:gd name="connsiteX21" fmla="*/ 1081299 w 1437558"/>
              <a:gd name="connsiteY21" fmla="*/ 617517 h 712519"/>
              <a:gd name="connsiteX22" fmla="*/ 926920 w 1437558"/>
              <a:gd name="connsiteY22" fmla="*/ 688769 h 712519"/>
              <a:gd name="connsiteX23" fmla="*/ 784416 w 1437558"/>
              <a:gd name="connsiteY23" fmla="*/ 712519 h 712519"/>
              <a:gd name="connsiteX24" fmla="*/ 451907 w 1437558"/>
              <a:gd name="connsiteY24" fmla="*/ 700644 h 712519"/>
              <a:gd name="connsiteX25" fmla="*/ 356904 w 1437558"/>
              <a:gd name="connsiteY25" fmla="*/ 676893 h 712519"/>
              <a:gd name="connsiteX26" fmla="*/ 297527 w 1437558"/>
              <a:gd name="connsiteY26" fmla="*/ 665018 h 712519"/>
              <a:gd name="connsiteX27" fmla="*/ 238151 w 1437558"/>
              <a:gd name="connsiteY27" fmla="*/ 641267 h 712519"/>
              <a:gd name="connsiteX28" fmla="*/ 143148 w 1437558"/>
              <a:gd name="connsiteY28" fmla="*/ 617517 h 712519"/>
              <a:gd name="connsiteX29" fmla="*/ 71896 w 1437558"/>
              <a:gd name="connsiteY29" fmla="*/ 593766 h 712519"/>
              <a:gd name="connsiteX30" fmla="*/ 36270 w 1437558"/>
              <a:gd name="connsiteY30" fmla="*/ 558140 h 712519"/>
              <a:gd name="connsiteX31" fmla="*/ 12520 w 1437558"/>
              <a:gd name="connsiteY31" fmla="*/ 486888 h 712519"/>
              <a:gd name="connsiteX32" fmla="*/ 12520 w 1437558"/>
              <a:gd name="connsiteY32" fmla="*/ 285007 h 712519"/>
              <a:gd name="connsiteX33" fmla="*/ 24395 w 1437558"/>
              <a:gd name="connsiteY33" fmla="*/ 249382 h 712519"/>
              <a:gd name="connsiteX34" fmla="*/ 71896 w 1437558"/>
              <a:gd name="connsiteY34" fmla="*/ 178130 h 712519"/>
              <a:gd name="connsiteX35" fmla="*/ 107522 w 1437558"/>
              <a:gd name="connsiteY35" fmla="*/ 118753 h 71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7558" h="712519">
                <a:moveTo>
                  <a:pt x="107522" y="118753"/>
                </a:moveTo>
                <a:cubicBezTo>
                  <a:pt x="121376" y="98961"/>
                  <a:pt x="134258" y="73911"/>
                  <a:pt x="155023" y="59376"/>
                </a:cubicBezTo>
                <a:cubicBezTo>
                  <a:pt x="189105" y="35518"/>
                  <a:pt x="272738" y="29391"/>
                  <a:pt x="309403" y="23750"/>
                </a:cubicBezTo>
                <a:cubicBezTo>
                  <a:pt x="458454" y="819"/>
                  <a:pt x="309424" y="16624"/>
                  <a:pt x="558784" y="0"/>
                </a:cubicBezTo>
                <a:cubicBezTo>
                  <a:pt x="685454" y="3958"/>
                  <a:pt x="812269" y="4645"/>
                  <a:pt x="938795" y="11875"/>
                </a:cubicBezTo>
                <a:cubicBezTo>
                  <a:pt x="951292" y="12589"/>
                  <a:pt x="962201" y="21035"/>
                  <a:pt x="974421" y="23750"/>
                </a:cubicBezTo>
                <a:cubicBezTo>
                  <a:pt x="997926" y="28973"/>
                  <a:pt x="1022314" y="29786"/>
                  <a:pt x="1045673" y="35626"/>
                </a:cubicBezTo>
                <a:cubicBezTo>
                  <a:pt x="1069961" y="41698"/>
                  <a:pt x="1093174" y="51459"/>
                  <a:pt x="1116925" y="59376"/>
                </a:cubicBezTo>
                <a:cubicBezTo>
                  <a:pt x="1128800" y="63334"/>
                  <a:pt x="1140407" y="68216"/>
                  <a:pt x="1152551" y="71252"/>
                </a:cubicBezTo>
                <a:lnTo>
                  <a:pt x="1200052" y="83127"/>
                </a:lnTo>
                <a:cubicBezTo>
                  <a:pt x="1215886" y="91044"/>
                  <a:pt x="1230531" y="102015"/>
                  <a:pt x="1247553" y="106878"/>
                </a:cubicBezTo>
                <a:cubicBezTo>
                  <a:pt x="1286368" y="117968"/>
                  <a:pt x="1328010" y="117861"/>
                  <a:pt x="1366307" y="130628"/>
                </a:cubicBezTo>
                <a:lnTo>
                  <a:pt x="1401932" y="142504"/>
                </a:lnTo>
                <a:cubicBezTo>
                  <a:pt x="1405891" y="154379"/>
                  <a:pt x="1410772" y="165986"/>
                  <a:pt x="1413808" y="178130"/>
                </a:cubicBezTo>
                <a:cubicBezTo>
                  <a:pt x="1442473" y="292786"/>
                  <a:pt x="1410410" y="191687"/>
                  <a:pt x="1437558" y="273132"/>
                </a:cubicBezTo>
                <a:cubicBezTo>
                  <a:pt x="1433042" y="295714"/>
                  <a:pt x="1425980" y="343792"/>
                  <a:pt x="1413808" y="368135"/>
                </a:cubicBezTo>
                <a:cubicBezTo>
                  <a:pt x="1407425" y="380901"/>
                  <a:pt x="1401202" y="394845"/>
                  <a:pt x="1390057" y="403761"/>
                </a:cubicBezTo>
                <a:cubicBezTo>
                  <a:pt x="1380282" y="411581"/>
                  <a:pt x="1366306" y="411678"/>
                  <a:pt x="1354431" y="415636"/>
                </a:cubicBezTo>
                <a:cubicBezTo>
                  <a:pt x="1346514" y="427511"/>
                  <a:pt x="1341289" y="441714"/>
                  <a:pt x="1330681" y="451262"/>
                </a:cubicBezTo>
                <a:cubicBezTo>
                  <a:pt x="1327968" y="453704"/>
                  <a:pt x="1231222" y="528454"/>
                  <a:pt x="1200052" y="546265"/>
                </a:cubicBezTo>
                <a:cubicBezTo>
                  <a:pt x="1184682" y="555048"/>
                  <a:pt x="1168385" y="562098"/>
                  <a:pt x="1152551" y="570015"/>
                </a:cubicBezTo>
                <a:cubicBezTo>
                  <a:pt x="1092704" y="629862"/>
                  <a:pt x="1144313" y="588874"/>
                  <a:pt x="1081299" y="617517"/>
                </a:cubicBezTo>
                <a:cubicBezTo>
                  <a:pt x="1058692" y="627793"/>
                  <a:pt x="964102" y="680020"/>
                  <a:pt x="926920" y="688769"/>
                </a:cubicBezTo>
                <a:cubicBezTo>
                  <a:pt x="880044" y="699799"/>
                  <a:pt x="784416" y="712519"/>
                  <a:pt x="784416" y="712519"/>
                </a:cubicBezTo>
                <a:cubicBezTo>
                  <a:pt x="673580" y="708561"/>
                  <a:pt x="562611" y="707353"/>
                  <a:pt x="451907" y="700644"/>
                </a:cubicBezTo>
                <a:cubicBezTo>
                  <a:pt x="394120" y="697142"/>
                  <a:pt x="403080" y="688437"/>
                  <a:pt x="356904" y="676893"/>
                </a:cubicBezTo>
                <a:cubicBezTo>
                  <a:pt x="337322" y="671998"/>
                  <a:pt x="317319" y="668976"/>
                  <a:pt x="297527" y="665018"/>
                </a:cubicBezTo>
                <a:cubicBezTo>
                  <a:pt x="277735" y="657101"/>
                  <a:pt x="258525" y="647536"/>
                  <a:pt x="238151" y="641267"/>
                </a:cubicBezTo>
                <a:cubicBezTo>
                  <a:pt x="206952" y="631667"/>
                  <a:pt x="174115" y="627840"/>
                  <a:pt x="143148" y="617517"/>
                </a:cubicBezTo>
                <a:lnTo>
                  <a:pt x="71896" y="593766"/>
                </a:lnTo>
                <a:cubicBezTo>
                  <a:pt x="60021" y="581891"/>
                  <a:pt x="44426" y="572821"/>
                  <a:pt x="36270" y="558140"/>
                </a:cubicBezTo>
                <a:cubicBezTo>
                  <a:pt x="24112" y="536255"/>
                  <a:pt x="12520" y="486888"/>
                  <a:pt x="12520" y="486888"/>
                </a:cubicBezTo>
                <a:cubicBezTo>
                  <a:pt x="-2308" y="383097"/>
                  <a:pt x="-5942" y="405009"/>
                  <a:pt x="12520" y="285007"/>
                </a:cubicBezTo>
                <a:cubicBezTo>
                  <a:pt x="14423" y="272635"/>
                  <a:pt x="18316" y="260324"/>
                  <a:pt x="24395" y="249382"/>
                </a:cubicBezTo>
                <a:cubicBezTo>
                  <a:pt x="38258" y="224429"/>
                  <a:pt x="44816" y="187157"/>
                  <a:pt x="71896" y="178130"/>
                </a:cubicBezTo>
                <a:cubicBezTo>
                  <a:pt x="118143" y="162713"/>
                  <a:pt x="93668" y="138545"/>
                  <a:pt x="107522" y="118753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206320" y="3616720"/>
            <a:ext cx="1386958" cy="800901"/>
          </a:xfrm>
          <a:custGeom>
            <a:avLst/>
            <a:gdLst>
              <a:gd name="connsiteX0" fmla="*/ 107522 w 1437558"/>
              <a:gd name="connsiteY0" fmla="*/ 118753 h 712519"/>
              <a:gd name="connsiteX1" fmla="*/ 155023 w 1437558"/>
              <a:gd name="connsiteY1" fmla="*/ 59376 h 712519"/>
              <a:gd name="connsiteX2" fmla="*/ 309403 w 1437558"/>
              <a:gd name="connsiteY2" fmla="*/ 23750 h 712519"/>
              <a:gd name="connsiteX3" fmla="*/ 558784 w 1437558"/>
              <a:gd name="connsiteY3" fmla="*/ 0 h 712519"/>
              <a:gd name="connsiteX4" fmla="*/ 938795 w 1437558"/>
              <a:gd name="connsiteY4" fmla="*/ 11875 h 712519"/>
              <a:gd name="connsiteX5" fmla="*/ 974421 w 1437558"/>
              <a:gd name="connsiteY5" fmla="*/ 23750 h 712519"/>
              <a:gd name="connsiteX6" fmla="*/ 1045673 w 1437558"/>
              <a:gd name="connsiteY6" fmla="*/ 35626 h 712519"/>
              <a:gd name="connsiteX7" fmla="*/ 1116925 w 1437558"/>
              <a:gd name="connsiteY7" fmla="*/ 59376 h 712519"/>
              <a:gd name="connsiteX8" fmla="*/ 1152551 w 1437558"/>
              <a:gd name="connsiteY8" fmla="*/ 71252 h 712519"/>
              <a:gd name="connsiteX9" fmla="*/ 1200052 w 1437558"/>
              <a:gd name="connsiteY9" fmla="*/ 83127 h 712519"/>
              <a:gd name="connsiteX10" fmla="*/ 1247553 w 1437558"/>
              <a:gd name="connsiteY10" fmla="*/ 106878 h 712519"/>
              <a:gd name="connsiteX11" fmla="*/ 1366307 w 1437558"/>
              <a:gd name="connsiteY11" fmla="*/ 130628 h 712519"/>
              <a:gd name="connsiteX12" fmla="*/ 1401932 w 1437558"/>
              <a:gd name="connsiteY12" fmla="*/ 142504 h 712519"/>
              <a:gd name="connsiteX13" fmla="*/ 1413808 w 1437558"/>
              <a:gd name="connsiteY13" fmla="*/ 178130 h 712519"/>
              <a:gd name="connsiteX14" fmla="*/ 1437558 w 1437558"/>
              <a:gd name="connsiteY14" fmla="*/ 273132 h 712519"/>
              <a:gd name="connsiteX15" fmla="*/ 1413808 w 1437558"/>
              <a:gd name="connsiteY15" fmla="*/ 368135 h 712519"/>
              <a:gd name="connsiteX16" fmla="*/ 1390057 w 1437558"/>
              <a:gd name="connsiteY16" fmla="*/ 403761 h 712519"/>
              <a:gd name="connsiteX17" fmla="*/ 1354431 w 1437558"/>
              <a:gd name="connsiteY17" fmla="*/ 415636 h 712519"/>
              <a:gd name="connsiteX18" fmla="*/ 1330681 w 1437558"/>
              <a:gd name="connsiteY18" fmla="*/ 451262 h 712519"/>
              <a:gd name="connsiteX19" fmla="*/ 1200052 w 1437558"/>
              <a:gd name="connsiteY19" fmla="*/ 546265 h 712519"/>
              <a:gd name="connsiteX20" fmla="*/ 1152551 w 1437558"/>
              <a:gd name="connsiteY20" fmla="*/ 570015 h 712519"/>
              <a:gd name="connsiteX21" fmla="*/ 1081299 w 1437558"/>
              <a:gd name="connsiteY21" fmla="*/ 617517 h 712519"/>
              <a:gd name="connsiteX22" fmla="*/ 926920 w 1437558"/>
              <a:gd name="connsiteY22" fmla="*/ 688769 h 712519"/>
              <a:gd name="connsiteX23" fmla="*/ 784416 w 1437558"/>
              <a:gd name="connsiteY23" fmla="*/ 712519 h 712519"/>
              <a:gd name="connsiteX24" fmla="*/ 451907 w 1437558"/>
              <a:gd name="connsiteY24" fmla="*/ 700644 h 712519"/>
              <a:gd name="connsiteX25" fmla="*/ 356904 w 1437558"/>
              <a:gd name="connsiteY25" fmla="*/ 676893 h 712519"/>
              <a:gd name="connsiteX26" fmla="*/ 297527 w 1437558"/>
              <a:gd name="connsiteY26" fmla="*/ 665018 h 712519"/>
              <a:gd name="connsiteX27" fmla="*/ 238151 w 1437558"/>
              <a:gd name="connsiteY27" fmla="*/ 641267 h 712519"/>
              <a:gd name="connsiteX28" fmla="*/ 143148 w 1437558"/>
              <a:gd name="connsiteY28" fmla="*/ 617517 h 712519"/>
              <a:gd name="connsiteX29" fmla="*/ 71896 w 1437558"/>
              <a:gd name="connsiteY29" fmla="*/ 593766 h 712519"/>
              <a:gd name="connsiteX30" fmla="*/ 36270 w 1437558"/>
              <a:gd name="connsiteY30" fmla="*/ 558140 h 712519"/>
              <a:gd name="connsiteX31" fmla="*/ 12520 w 1437558"/>
              <a:gd name="connsiteY31" fmla="*/ 486888 h 712519"/>
              <a:gd name="connsiteX32" fmla="*/ 12520 w 1437558"/>
              <a:gd name="connsiteY32" fmla="*/ 285007 h 712519"/>
              <a:gd name="connsiteX33" fmla="*/ 24395 w 1437558"/>
              <a:gd name="connsiteY33" fmla="*/ 249382 h 712519"/>
              <a:gd name="connsiteX34" fmla="*/ 71896 w 1437558"/>
              <a:gd name="connsiteY34" fmla="*/ 178130 h 712519"/>
              <a:gd name="connsiteX35" fmla="*/ 107522 w 1437558"/>
              <a:gd name="connsiteY35" fmla="*/ 118753 h 71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7558" h="712519">
                <a:moveTo>
                  <a:pt x="107522" y="118753"/>
                </a:moveTo>
                <a:cubicBezTo>
                  <a:pt x="121376" y="98961"/>
                  <a:pt x="134258" y="73911"/>
                  <a:pt x="155023" y="59376"/>
                </a:cubicBezTo>
                <a:cubicBezTo>
                  <a:pt x="189105" y="35518"/>
                  <a:pt x="272738" y="29391"/>
                  <a:pt x="309403" y="23750"/>
                </a:cubicBezTo>
                <a:cubicBezTo>
                  <a:pt x="458454" y="819"/>
                  <a:pt x="309424" y="16624"/>
                  <a:pt x="558784" y="0"/>
                </a:cubicBezTo>
                <a:cubicBezTo>
                  <a:pt x="685454" y="3958"/>
                  <a:pt x="812269" y="4645"/>
                  <a:pt x="938795" y="11875"/>
                </a:cubicBezTo>
                <a:cubicBezTo>
                  <a:pt x="951292" y="12589"/>
                  <a:pt x="962201" y="21035"/>
                  <a:pt x="974421" y="23750"/>
                </a:cubicBezTo>
                <a:cubicBezTo>
                  <a:pt x="997926" y="28973"/>
                  <a:pt x="1022314" y="29786"/>
                  <a:pt x="1045673" y="35626"/>
                </a:cubicBezTo>
                <a:cubicBezTo>
                  <a:pt x="1069961" y="41698"/>
                  <a:pt x="1093174" y="51459"/>
                  <a:pt x="1116925" y="59376"/>
                </a:cubicBezTo>
                <a:cubicBezTo>
                  <a:pt x="1128800" y="63334"/>
                  <a:pt x="1140407" y="68216"/>
                  <a:pt x="1152551" y="71252"/>
                </a:cubicBezTo>
                <a:lnTo>
                  <a:pt x="1200052" y="83127"/>
                </a:lnTo>
                <a:cubicBezTo>
                  <a:pt x="1215886" y="91044"/>
                  <a:pt x="1230531" y="102015"/>
                  <a:pt x="1247553" y="106878"/>
                </a:cubicBezTo>
                <a:cubicBezTo>
                  <a:pt x="1286368" y="117968"/>
                  <a:pt x="1328010" y="117861"/>
                  <a:pt x="1366307" y="130628"/>
                </a:cubicBezTo>
                <a:lnTo>
                  <a:pt x="1401932" y="142504"/>
                </a:lnTo>
                <a:cubicBezTo>
                  <a:pt x="1405891" y="154379"/>
                  <a:pt x="1410772" y="165986"/>
                  <a:pt x="1413808" y="178130"/>
                </a:cubicBezTo>
                <a:cubicBezTo>
                  <a:pt x="1442473" y="292786"/>
                  <a:pt x="1410410" y="191687"/>
                  <a:pt x="1437558" y="273132"/>
                </a:cubicBezTo>
                <a:cubicBezTo>
                  <a:pt x="1433042" y="295714"/>
                  <a:pt x="1425980" y="343792"/>
                  <a:pt x="1413808" y="368135"/>
                </a:cubicBezTo>
                <a:cubicBezTo>
                  <a:pt x="1407425" y="380901"/>
                  <a:pt x="1401202" y="394845"/>
                  <a:pt x="1390057" y="403761"/>
                </a:cubicBezTo>
                <a:cubicBezTo>
                  <a:pt x="1380282" y="411581"/>
                  <a:pt x="1366306" y="411678"/>
                  <a:pt x="1354431" y="415636"/>
                </a:cubicBezTo>
                <a:cubicBezTo>
                  <a:pt x="1346514" y="427511"/>
                  <a:pt x="1341289" y="441714"/>
                  <a:pt x="1330681" y="451262"/>
                </a:cubicBezTo>
                <a:cubicBezTo>
                  <a:pt x="1327968" y="453704"/>
                  <a:pt x="1231222" y="528454"/>
                  <a:pt x="1200052" y="546265"/>
                </a:cubicBezTo>
                <a:cubicBezTo>
                  <a:pt x="1184682" y="555048"/>
                  <a:pt x="1168385" y="562098"/>
                  <a:pt x="1152551" y="570015"/>
                </a:cubicBezTo>
                <a:cubicBezTo>
                  <a:pt x="1092704" y="629862"/>
                  <a:pt x="1144313" y="588874"/>
                  <a:pt x="1081299" y="617517"/>
                </a:cubicBezTo>
                <a:cubicBezTo>
                  <a:pt x="1058692" y="627793"/>
                  <a:pt x="964102" y="680020"/>
                  <a:pt x="926920" y="688769"/>
                </a:cubicBezTo>
                <a:cubicBezTo>
                  <a:pt x="880044" y="699799"/>
                  <a:pt x="784416" y="712519"/>
                  <a:pt x="784416" y="712519"/>
                </a:cubicBezTo>
                <a:cubicBezTo>
                  <a:pt x="673580" y="708561"/>
                  <a:pt x="562611" y="707353"/>
                  <a:pt x="451907" y="700644"/>
                </a:cubicBezTo>
                <a:cubicBezTo>
                  <a:pt x="394120" y="697142"/>
                  <a:pt x="403080" y="688437"/>
                  <a:pt x="356904" y="676893"/>
                </a:cubicBezTo>
                <a:cubicBezTo>
                  <a:pt x="337322" y="671998"/>
                  <a:pt x="317319" y="668976"/>
                  <a:pt x="297527" y="665018"/>
                </a:cubicBezTo>
                <a:cubicBezTo>
                  <a:pt x="277735" y="657101"/>
                  <a:pt x="258525" y="647536"/>
                  <a:pt x="238151" y="641267"/>
                </a:cubicBezTo>
                <a:cubicBezTo>
                  <a:pt x="206952" y="631667"/>
                  <a:pt x="174115" y="627840"/>
                  <a:pt x="143148" y="617517"/>
                </a:cubicBezTo>
                <a:lnTo>
                  <a:pt x="71896" y="593766"/>
                </a:lnTo>
                <a:cubicBezTo>
                  <a:pt x="60021" y="581891"/>
                  <a:pt x="44426" y="572821"/>
                  <a:pt x="36270" y="558140"/>
                </a:cubicBezTo>
                <a:cubicBezTo>
                  <a:pt x="24112" y="536255"/>
                  <a:pt x="12520" y="486888"/>
                  <a:pt x="12520" y="486888"/>
                </a:cubicBezTo>
                <a:cubicBezTo>
                  <a:pt x="-2308" y="383097"/>
                  <a:pt x="-5942" y="405009"/>
                  <a:pt x="12520" y="285007"/>
                </a:cubicBezTo>
                <a:cubicBezTo>
                  <a:pt x="14423" y="272635"/>
                  <a:pt x="18316" y="260324"/>
                  <a:pt x="24395" y="249382"/>
                </a:cubicBezTo>
                <a:cubicBezTo>
                  <a:pt x="38258" y="224429"/>
                  <a:pt x="44816" y="187157"/>
                  <a:pt x="71896" y="178130"/>
                </a:cubicBezTo>
                <a:cubicBezTo>
                  <a:pt x="118143" y="162713"/>
                  <a:pt x="93668" y="138545"/>
                  <a:pt x="107522" y="118753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4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 eaLnBrk="1" hangingPunct="1">
              <a:buBlip>
                <a:blip r:embed="rId3"/>
              </a:buBlip>
              <a:defRPr/>
            </a:pPr>
            <a:r>
              <a:rPr kumimoji="0" lang="en-US" sz="3200" b="1" dirty="0" smtClean="0">
                <a:solidFill>
                  <a:srgbClr val="002060"/>
                </a:solidFill>
                <a:cs typeface="+mj-cs"/>
              </a:rPr>
              <a:t>Medication Entity Detection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93278" y="40415"/>
            <a:ext cx="3453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Methodology</a:t>
            </a:r>
          </a:p>
          <a:p>
            <a:pPr marL="342900" indent="-342900" algn="r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Medication Entity Detection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09" y="1898768"/>
            <a:ext cx="6570082" cy="3782183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506834" y="5882413"/>
            <a:ext cx="2540182" cy="41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dirty="0" smtClean="0"/>
              <a:t>McCallum, 2002</a:t>
            </a:r>
            <a:r>
              <a:rPr lang="en-US" altLang="en-US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036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93278" y="40415"/>
            <a:ext cx="3453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Methodology</a:t>
            </a:r>
          </a:p>
          <a:p>
            <a:pPr marL="342900" indent="-342900" algn="r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Medication Entity Detection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7" y="1215359"/>
            <a:ext cx="5538168" cy="4736033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506835" y="5882413"/>
            <a:ext cx="2196640" cy="41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(Li, et al., 2013)</a:t>
            </a:r>
          </a:p>
        </p:txBody>
      </p:sp>
    </p:spTree>
    <p:extLst>
      <p:ext uri="{BB962C8B-B14F-4D97-AF65-F5344CB8AC3E}">
        <p14:creationId xmlns:p14="http://schemas.microsoft.com/office/powerpoint/2010/main" val="90580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ubleBand_Childrens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DoubleBand_ChildrensBlue</Template>
  <TotalTime>1339</TotalTime>
  <Words>812</Words>
  <Application>Microsoft Office PowerPoint</Application>
  <PresentationFormat>On-screen Show (4:3)</PresentationFormat>
  <Paragraphs>196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DoubleBand_ChildrensBlue</vt:lpstr>
      <vt:lpstr>PowerPoint Presentation</vt:lpstr>
      <vt:lpstr>Outline</vt:lpstr>
      <vt:lpstr>PowerPoint Presentation</vt:lpstr>
      <vt:lpstr>Background</vt:lpstr>
      <vt:lpstr>Objective</vt:lpstr>
      <vt:lpstr>PowerPoint Presentation</vt:lpstr>
      <vt:lpstr>Medication Reconciliation</vt:lpstr>
      <vt:lpstr>Medication Entity Detection</vt:lpstr>
      <vt:lpstr>PowerPoint Presentation</vt:lpstr>
      <vt:lpstr>Attribute Linkage</vt:lpstr>
      <vt:lpstr>Medication Matching</vt:lpstr>
      <vt:lpstr>Gold-standard Evaluation Data</vt:lpstr>
      <vt:lpstr>Evaluation Metrics (Entity Detection)</vt:lpstr>
      <vt:lpstr>Results on All Entities</vt:lpstr>
      <vt:lpstr>Evaluation Metrics (Matching)</vt:lpstr>
      <vt:lpstr>Results on Matched Medications</vt:lpstr>
      <vt:lpstr>Results on Discrepant Medications</vt:lpstr>
      <vt:lpstr>Results on Discr. Medications (Ideal)</vt:lpstr>
      <vt:lpstr>Workload of Medication Reconciliation</vt:lpstr>
      <vt:lpstr>Conclusions</vt:lpstr>
      <vt:lpstr>Future Work</vt:lpstr>
      <vt:lpstr>PowerPoint Presentation</vt:lpstr>
      <vt:lpstr>Patient Population</vt:lpstr>
    </vt:vector>
  </TitlesOfParts>
  <Company>CCHMC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CCHMC</dc:creator>
  <cp:lastModifiedBy>CCHMC</cp:lastModifiedBy>
  <cp:revision>603</cp:revision>
  <dcterms:created xsi:type="dcterms:W3CDTF">2014-04-15T20:21:28Z</dcterms:created>
  <dcterms:modified xsi:type="dcterms:W3CDTF">2015-01-05T15:02:43Z</dcterms:modified>
</cp:coreProperties>
</file>