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2" r:id="rId4"/>
    <p:sldId id="263" r:id="rId5"/>
    <p:sldId id="264" r:id="rId6"/>
    <p:sldId id="266" r:id="rId7"/>
    <p:sldId id="267" r:id="rId8"/>
    <p:sldId id="269" r:id="rId9"/>
    <p:sldId id="265" r:id="rId10"/>
    <p:sldId id="283" r:id="rId11"/>
    <p:sldId id="271" r:id="rId12"/>
    <p:sldId id="272" r:id="rId13"/>
    <p:sldId id="273" r:id="rId14"/>
    <p:sldId id="274" r:id="rId15"/>
    <p:sldId id="284" r:id="rId16"/>
    <p:sldId id="275" r:id="rId17"/>
    <p:sldId id="276" r:id="rId18"/>
    <p:sldId id="277" r:id="rId19"/>
    <p:sldId id="278" r:id="rId20"/>
    <p:sldId id="270" r:id="rId21"/>
    <p:sldId id="280" r:id="rId22"/>
    <p:sldId id="279" r:id="rId23"/>
    <p:sldId id="281" r:id="rId24"/>
  </p:sldIdLst>
  <p:sldSz cx="9144000" cy="6858000" type="screen4x3"/>
  <p:notesSz cx="6858000" cy="9144000"/>
  <p:defaultTextStyle>
    <a:defPPr>
      <a:defRPr lang="en-US"/>
    </a:defPPr>
    <a:lvl1pPr algn="ctr" rtl="0" fontAlgn="base">
      <a:spcBef>
        <a:spcPct val="0"/>
      </a:spcBef>
      <a:spcAft>
        <a:spcPct val="0"/>
      </a:spcAft>
      <a:defRPr sz="2400" b="1" kern="1200">
        <a:solidFill>
          <a:schemeClr val="tx1"/>
        </a:solidFill>
        <a:latin typeface="Times New Roman" pitchFamily="18" charset="0"/>
        <a:ea typeface="+mn-ea"/>
        <a:cs typeface="+mn-cs"/>
      </a:defRPr>
    </a:lvl1pPr>
    <a:lvl2pPr marL="457200" algn="ctr" rtl="0" fontAlgn="base">
      <a:spcBef>
        <a:spcPct val="0"/>
      </a:spcBef>
      <a:spcAft>
        <a:spcPct val="0"/>
      </a:spcAft>
      <a:defRPr sz="2400" b="1" kern="1200">
        <a:solidFill>
          <a:schemeClr val="tx1"/>
        </a:solidFill>
        <a:latin typeface="Times New Roman" pitchFamily="18" charset="0"/>
        <a:ea typeface="+mn-ea"/>
        <a:cs typeface="+mn-cs"/>
      </a:defRPr>
    </a:lvl2pPr>
    <a:lvl3pPr marL="914400" algn="ctr" rtl="0" fontAlgn="base">
      <a:spcBef>
        <a:spcPct val="0"/>
      </a:spcBef>
      <a:spcAft>
        <a:spcPct val="0"/>
      </a:spcAft>
      <a:defRPr sz="2400" b="1" kern="1200">
        <a:solidFill>
          <a:schemeClr val="tx1"/>
        </a:solidFill>
        <a:latin typeface="Times New Roman" pitchFamily="18" charset="0"/>
        <a:ea typeface="+mn-ea"/>
        <a:cs typeface="+mn-cs"/>
      </a:defRPr>
    </a:lvl3pPr>
    <a:lvl4pPr marL="1371600" algn="ctr" rtl="0" fontAlgn="base">
      <a:spcBef>
        <a:spcPct val="0"/>
      </a:spcBef>
      <a:spcAft>
        <a:spcPct val="0"/>
      </a:spcAft>
      <a:defRPr sz="2400" b="1" kern="1200">
        <a:solidFill>
          <a:schemeClr val="tx1"/>
        </a:solidFill>
        <a:latin typeface="Times New Roman" pitchFamily="18" charset="0"/>
        <a:ea typeface="+mn-ea"/>
        <a:cs typeface="+mn-cs"/>
      </a:defRPr>
    </a:lvl4pPr>
    <a:lvl5pPr marL="1828800" algn="ctr"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CC"/>
    <a:srgbClr val="FF3300"/>
    <a:srgbClr val="FF0000"/>
    <a:srgbClr val="008000"/>
    <a:srgbClr val="292929"/>
    <a:srgbClr val="6600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10" autoAdjust="0"/>
    <p:restoredTop sz="77575" autoAdjust="0"/>
  </p:normalViewPr>
  <p:slideViewPr>
    <p:cSldViewPr>
      <p:cViewPr>
        <p:scale>
          <a:sx n="100" d="100"/>
          <a:sy n="100" d="100"/>
        </p:scale>
        <p:origin x="-192"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042F341-CE4C-47E4-B3EF-DE0ECE073CBF}" type="datetimeFigureOut">
              <a:rPr lang="en-US" altLang="en-US"/>
              <a:pPr/>
              <a:t>4/17/2014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65E85BA-E9D9-4A4F-9429-E48E59CFA494}" type="slidenum">
              <a:rPr lang="en-US" altLang="en-US"/>
              <a:pPr/>
              <a:t>‹#›</a:t>
            </a:fld>
            <a:endParaRPr lang="en-US" altLang="en-US"/>
          </a:p>
        </p:txBody>
      </p:sp>
    </p:spTree>
    <p:extLst>
      <p:ext uri="{BB962C8B-B14F-4D97-AF65-F5344CB8AC3E}">
        <p14:creationId xmlns:p14="http://schemas.microsoft.com/office/powerpoint/2010/main" val="2071820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target of these work is to estimate the missing medications, which is one of subtasks of MedRec, using CF. These papers are from the same group. The first paper was on AMIA 2008.  The paper I selected to present was published in JAMIA. I will give some introduction on CF and medication reconciliation, and then the paper itself.</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064BC1D-CBF8-44A8-9CC7-FA24BA4D0F96}" type="slidenum">
              <a:rPr lang="en-US" altLang="en-US">
                <a:latin typeface="Times New Roman" pitchFamily="18" charset="0"/>
              </a:rPr>
              <a:pPr algn="r" eaLnBrk="1" hangingPunct="1">
                <a:spcBef>
                  <a:spcPct val="0"/>
                </a:spcBef>
              </a:pPr>
              <a:t>1</a:t>
            </a:fld>
            <a:endParaRPr lang="en-US" alt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first model is drug popularity. They represented the scoring formula as this. In fact, it is according to the frequency of drug in the corpus to assign the score function. </a:t>
            </a:r>
          </a:p>
          <a:p>
            <a:pPr eaLnBrk="1" hangingPunct="1"/>
            <a:endParaRPr lang="en-US" altLang="en-US" smtClean="0"/>
          </a:p>
          <a:p>
            <a:pPr eaLnBrk="1" hangingPunct="1"/>
            <a:r>
              <a:rPr lang="en-US" altLang="en-US" smtClean="0"/>
              <a:t>It assumes all patients are the same “tastes”.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628C6D4-8BF9-4DA0-8C08-400471E56145}" type="slidenum">
              <a:rPr lang="en-US" altLang="en-US">
                <a:latin typeface="Times New Roman" pitchFamily="18" charset="0"/>
              </a:rPr>
              <a:pPr algn="r" eaLnBrk="1" hangingPunct="1">
                <a:spcBef>
                  <a:spcPct val="0"/>
                </a:spcBef>
              </a:pPr>
              <a:t>12</a:t>
            </a:fld>
            <a:endParaRPr lang="en-US" alt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first model is co-occurrence counting. </a:t>
            </a:r>
          </a:p>
          <a:p>
            <a:pPr eaLnBrk="1" hangingPunct="1"/>
            <a:endParaRPr lang="en-US" altLang="en-US" smtClean="0"/>
          </a:p>
          <a:p>
            <a:pPr eaLnBrk="1" hangingPunct="1"/>
            <a:r>
              <a:rPr lang="en-US" altLang="en-US" smtClean="0"/>
              <a:t>They represented the scoring formula with the sum-up the co-occurrence frequency of the potential missing medication of X with one of the medications in the lists.</a:t>
            </a:r>
          </a:p>
          <a:p>
            <a:pPr eaLnBrk="1" hangingPunct="1"/>
            <a:endParaRPr lang="en-US" altLang="en-US" smtClean="0"/>
          </a:p>
          <a:p>
            <a:pPr eaLnBrk="1" hangingPunct="1"/>
            <a:r>
              <a:rPr lang="en-US" altLang="en-US" smtClean="0"/>
              <a:t>In fact, it is according to the frequency of drug in the corpus to assign the score function. </a:t>
            </a:r>
          </a:p>
          <a:p>
            <a:pPr eaLnBrk="1" hangingPunct="1"/>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6BBA8FF-6C17-4B87-B9E9-126338E2BB4C}" type="slidenum">
              <a:rPr lang="en-US" altLang="en-US">
                <a:latin typeface="Times New Roman" pitchFamily="18" charset="0"/>
              </a:rPr>
              <a:pPr algn="r" eaLnBrk="1" hangingPunct="1">
                <a:spcBef>
                  <a:spcPct val="0"/>
                </a:spcBef>
              </a:pPr>
              <a:t>13</a:t>
            </a:fld>
            <a:endParaRPr lang="en-US"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third model is KNNs. They represented the scoring formula according the cosine similarity. </a:t>
            </a:r>
          </a:p>
          <a:p>
            <a:pPr eaLnBrk="1" hangingPunct="1"/>
            <a:r>
              <a:rPr lang="en-US" altLang="en-US" smtClean="0"/>
              <a:t>In fact, it is according to the frequency of drug in the corpus to assign the score function. </a:t>
            </a:r>
          </a:p>
          <a:p>
            <a:pPr eaLnBrk="1" hangingPunct="1"/>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C55B6AC-5FC2-41A8-BCE1-CB0DDD460ED3}" type="slidenum">
              <a:rPr lang="en-US" altLang="en-US">
                <a:latin typeface="Times New Roman" pitchFamily="18" charset="0"/>
              </a:rPr>
              <a:pPr algn="r" eaLnBrk="1" hangingPunct="1">
                <a:spcBef>
                  <a:spcPct val="0"/>
                </a:spcBef>
              </a:pPr>
              <a:t>14</a:t>
            </a:fld>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Here is an example. We login Amazon, and buy some baby formula. We can see some recommended items in the bottom, including diapers which are the total different type of items from formula. If we think it is reasonable because they are both for baby or infants. Then you will be surprise about the relation between beers and diapers.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95B4F04-CB98-4FEE-AE13-A7780C358759}" type="slidenum">
              <a:rPr lang="en-US" altLang="en-US">
                <a:latin typeface="Times New Roman" pitchFamily="18" charset="0"/>
              </a:rPr>
              <a:pPr algn="r" eaLnBrk="1" hangingPunct="1">
                <a:spcBef>
                  <a:spcPct val="0"/>
                </a:spcBef>
              </a:pPr>
              <a:t>2</a:t>
            </a:fld>
            <a:endParaRPr lang="en-US"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r>
              <a:rPr lang="en-US" altLang="en-US" smtClean="0"/>
              <a:t>The tales of bears and diapers say the sales of beers usually go along the line.</a:t>
            </a:r>
          </a:p>
          <a:p>
            <a:pPr eaLnBrk="1" hangingPunct="1"/>
            <a:endParaRPr lang="en-US" altLang="en-US" smtClean="0"/>
          </a:p>
          <a:p>
            <a:pPr eaLnBrk="1" hangingPunct="1"/>
            <a:r>
              <a:rPr lang="en-US" altLang="en-US" smtClean="0"/>
              <a:t>It can be explained in two ways:</a:t>
            </a:r>
          </a:p>
          <a:p>
            <a:pPr eaLnBrk="1" hangingPunct="1">
              <a:buFontTx/>
              <a:buAutoNum type="arabicPeriod"/>
            </a:pPr>
            <a:r>
              <a:rPr lang="en-US" altLang="en-US" smtClean="0"/>
              <a:t>That diapers are too heavy for recently pregnant women so they ask their husbands to pick them up coming home from work and since hubby is off the clock and ready to get his drink on, he also picks up beer.</a:t>
            </a:r>
          </a:p>
          <a:p>
            <a:pPr eaLnBrk="1" hangingPunct="1">
              <a:buFontTx/>
              <a:buAutoNum type="arabicPeriod"/>
            </a:pPr>
            <a:r>
              <a:rPr lang="en-US" altLang="en-US" smtClean="0"/>
              <a:t>That a diaper emergency occurs fairly late in the evening and the husband is sent out while the new mother cares for the baby.  Being annoyed, he also picks up a 12 pack to relax.</a:t>
            </a:r>
          </a:p>
          <a:p>
            <a:pPr eaLnBrk="1" hangingPunct="1"/>
            <a:endParaRPr lang="en-US" altLang="en-US" smtClean="0"/>
          </a:p>
          <a:p>
            <a:pPr eaLnBrk="1" hangingPunct="1"/>
            <a:r>
              <a:rPr lang="en-US" altLang="en-US" smtClean="0"/>
              <a:t>What brings two different items together? It is the backend big data demonstrating users’ behaviors and item patterns.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D258852-8EEE-4729-91E9-136DE6AFB1C6}" type="slidenum">
              <a:rPr lang="en-US" altLang="en-US">
                <a:latin typeface="Times New Roman" pitchFamily="18" charset="0"/>
              </a:rPr>
              <a:pPr algn="r" eaLnBrk="1" hangingPunct="1">
                <a:spcBef>
                  <a:spcPct val="0"/>
                </a:spcBef>
              </a:pPr>
              <a:t>3</a:t>
            </a:fld>
            <a:endParaRPr lang="en-US"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There are some more examples of CF. For example, bestseller lists, top 40 music lists, ….</a:t>
            </a:r>
          </a:p>
          <a:p>
            <a:pPr eaLnBrk="1" hangingPunct="1"/>
            <a:endParaRPr lang="en-US" altLang="en-US" smtClean="0"/>
          </a:p>
          <a:p>
            <a:pPr eaLnBrk="1" hangingPunct="1"/>
            <a:r>
              <a:rPr lang="en-US" altLang="en-US" smtClean="0"/>
              <a:t>The common insight here is personal tastes are correcated.</a:t>
            </a:r>
          </a:p>
          <a:p>
            <a:pPr lvl="1" eaLnBrk="1" hangingPunct="1">
              <a:lnSpc>
                <a:spcPct val="80000"/>
              </a:lnSpc>
            </a:pPr>
            <a:r>
              <a:rPr lang="en-US" altLang="en-US" sz="2400" smtClean="0"/>
              <a:t>If Alice and Bob both like X and Alice likes Y then Bob is more likely to like Y</a:t>
            </a:r>
          </a:p>
          <a:p>
            <a:pPr lvl="1" eaLnBrk="1" hangingPunct="1">
              <a:lnSpc>
                <a:spcPct val="80000"/>
              </a:lnSpc>
            </a:pPr>
            <a:r>
              <a:rPr lang="en-US" altLang="en-US" sz="2400" smtClean="0"/>
              <a:t>especially (perhaps) if Bob knows Alice</a:t>
            </a:r>
          </a:p>
          <a:p>
            <a:pPr eaLnBrk="1" hangingPunct="1"/>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96106B7-B8D4-4D31-9FDB-32EC9EFE67DD}" type="slidenum">
              <a:rPr lang="en-US" altLang="en-US">
                <a:latin typeface="Times New Roman" pitchFamily="18" charset="0"/>
              </a:rPr>
              <a:pPr algn="r" eaLnBrk="1" hangingPunct="1">
                <a:spcBef>
                  <a:spcPct val="0"/>
                </a:spcBef>
              </a:pPr>
              <a:t>4</a:t>
            </a:fld>
            <a:endParaRPr lang="en-US"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Another way to understand the CF is matrix manipulation. </a:t>
            </a:r>
          </a:p>
          <a:p>
            <a:pPr eaLnBrk="1" hangingPunct="1"/>
            <a:endParaRPr lang="en-US" altLang="en-US" smtClean="0"/>
          </a:p>
          <a:p>
            <a:pPr eaLnBrk="1" hangingPunct="1"/>
            <a:r>
              <a:rPr lang="en-US" altLang="en-US" smtClean="0"/>
              <a:t>Which chance is higher for Qi? Buying diapers or a video game?</a:t>
            </a:r>
          </a:p>
          <a:p>
            <a:pPr eaLnBrk="1" hangingPunct="1"/>
            <a:r>
              <a:rPr lang="en-US" altLang="en-US" smtClean="0"/>
              <a:t>We quantified users’ profile. Each user has two features. One is male or female. If male, then the feature is 1, otherwise 0. </a:t>
            </a:r>
          </a:p>
          <a:p>
            <a:pPr eaLnBrk="1" hangingPunct="1"/>
            <a:r>
              <a:rPr lang="en-US" altLang="en-US" smtClean="0"/>
              <a:t>The second one is how many kids they have? </a:t>
            </a:r>
          </a:p>
          <a:p>
            <a:pPr eaLnBrk="1" hangingPunct="1"/>
            <a:r>
              <a:rPr lang="en-US" altLang="en-US" smtClean="0"/>
              <a:t>According to users’ profile, Qi is similar to Alice.</a:t>
            </a:r>
          </a:p>
          <a:p>
            <a:pPr eaLnBrk="1" hangingPunct="1"/>
            <a:r>
              <a:rPr lang="en-US" altLang="en-US" smtClean="0"/>
              <a:t>Comparing users’ behaviors, Alice bought 2 formula, 4 diaper, and no video game while Qi bought 1 formula. </a:t>
            </a:r>
          </a:p>
          <a:p>
            <a:pPr lvl="1" eaLnBrk="1" hangingPunct="1">
              <a:lnSpc>
                <a:spcPct val="80000"/>
              </a:lnSpc>
            </a:pPr>
            <a:r>
              <a:rPr lang="en-US" altLang="en-US" smtClean="0"/>
              <a:t>Intuitively, we think Qi has more chance to buy diapers. </a:t>
            </a:r>
            <a:r>
              <a:rPr lang="en-US" altLang="en-US" sz="2400" smtClean="0"/>
              <a:t>Because Qi is more similar to Alice, if Alice bought Diapers, then Qi is more likely to buy diapers.</a:t>
            </a:r>
            <a:endParaRPr lang="en-US" altLang="en-US" smtClean="0"/>
          </a:p>
          <a:p>
            <a:pPr eaLnBrk="1" hangingPunct="1"/>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2BD1DED-8129-44F9-AABA-26A45A6C5F96}" type="slidenum">
              <a:rPr lang="en-US" altLang="en-US">
                <a:latin typeface="Times New Roman" pitchFamily="18" charset="0"/>
              </a:rPr>
              <a:pPr algn="r" eaLnBrk="1" hangingPunct="1">
                <a:spcBef>
                  <a:spcPct val="0"/>
                </a:spcBef>
              </a:pPr>
              <a:t>5</a:t>
            </a:fld>
            <a:endParaRPr lang="en-US"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How to represent these in numbers?</a:t>
            </a:r>
          </a:p>
          <a:p>
            <a:pPr eaLnBrk="1" hangingPunct="1"/>
            <a:endParaRPr lang="en-US" altLang="en-US" smtClean="0"/>
          </a:p>
          <a:p>
            <a:pPr eaLnBrk="1" hangingPunct="1"/>
            <a:r>
              <a:rPr lang="en-US" altLang="en-US" smtClean="0"/>
              <a:t>First, we need to consider the similarity between Qi and Alice, Bob, and Chris</a:t>
            </a:r>
          </a:p>
          <a:p>
            <a:pPr eaLnBrk="1" hangingPunct="1"/>
            <a:r>
              <a:rPr lang="en-US" altLang="en-US" smtClean="0"/>
              <a:t>We use user-feature matrix to represent the profile of users. </a:t>
            </a:r>
          </a:p>
          <a:p>
            <a:pPr eaLnBrk="1" hangingPunct="1"/>
            <a:r>
              <a:rPr lang="en-US" altLang="en-US" smtClean="0"/>
              <a:t>If  user-feature matrix  times transpose of user-feature matrix , we can get user-user matrix, which is the user similarity matrix. </a:t>
            </a:r>
          </a:p>
          <a:p>
            <a:pPr eaLnBrk="1" hangingPunct="1"/>
            <a:r>
              <a:rPr lang="en-US" altLang="en-US" smtClean="0"/>
              <a:t>We can see the similarity between Qi and (Alice, Bob, and Chris) is 7,2,3</a:t>
            </a:r>
          </a:p>
          <a:p>
            <a:pPr eaLnBrk="1" hangingPunct="1"/>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62B7B49-62E8-4010-8E99-BB97A3F7A305}" type="slidenum">
              <a:rPr lang="en-US" altLang="en-US">
                <a:latin typeface="Times New Roman" pitchFamily="18" charset="0"/>
              </a:rPr>
              <a:pPr algn="r" eaLnBrk="1" hangingPunct="1">
                <a:spcBef>
                  <a:spcPct val="0"/>
                </a:spcBef>
              </a:pPr>
              <a:t>6</a:t>
            </a:fld>
            <a:endParaRPr lang="en-US" alt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second step is to calculate the scores for Qi-buys-diapers and Qi-buys-video games. </a:t>
            </a:r>
          </a:p>
          <a:p>
            <a:pPr eaLnBrk="1" hangingPunct="1"/>
            <a:endParaRPr lang="en-US" altLang="en-US" smtClean="0"/>
          </a:p>
          <a:p>
            <a:pPr eaLnBrk="1" hangingPunct="1"/>
            <a:r>
              <a:rPr lang="en-US" altLang="en-US" smtClean="0"/>
              <a:t>According to the purchase history, we can calculate the scores of each item Qi will purchase by multiplying two matrix.</a:t>
            </a:r>
          </a:p>
          <a:p>
            <a:pPr eaLnBrk="1" hangingPunct="1"/>
            <a:endParaRPr lang="en-US" altLang="en-US" smtClean="0"/>
          </a:p>
          <a:p>
            <a:pPr eaLnBrk="1" hangingPunct="1"/>
            <a:r>
              <a:rPr lang="en-US" altLang="en-US" smtClean="0"/>
              <a:t>We see the score for Qi-buys-d is 34 while the score for Qi-buys-video game is 10.</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9547CE6-3929-4120-A924-0E5BE0920CDB}" type="slidenum">
              <a:rPr lang="en-US" altLang="en-US">
                <a:latin typeface="Times New Roman" pitchFamily="18" charset="0"/>
              </a:rPr>
              <a:pPr algn="r" eaLnBrk="1" hangingPunct="1">
                <a:spcBef>
                  <a:spcPct val="0"/>
                </a:spcBef>
              </a:pPr>
              <a:t>7</a:t>
            </a:fld>
            <a:endParaRPr lang="en-US"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39ECCD7-3E9D-44C7-A424-FADA39449BE4}" type="slidenum">
              <a:rPr lang="en-US" altLang="en-US">
                <a:latin typeface="Times New Roman" pitchFamily="18" charset="0"/>
              </a:rPr>
              <a:pPr algn="r" eaLnBrk="1" hangingPunct="1">
                <a:spcBef>
                  <a:spcPct val="0"/>
                </a:spcBef>
              </a:pPr>
              <a:t>8</a:t>
            </a:fld>
            <a:endParaRPr lang="en-US" altLang="en-US">
              <a:latin typeface="Times New Roman" pitchFamily="18" charset="0"/>
            </a:endParaRPr>
          </a:p>
        </p:txBody>
      </p:sp>
      <p:sp>
        <p:nvSpPr>
          <p:cNvPr id="337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According to the Institute for Safe Medication Practiices, MedRec is a process of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paper’s task is to predicting whether specific drugs …</a:t>
            </a:r>
          </a:p>
          <a:p>
            <a:pPr eaLnBrk="1" hangingPunct="1"/>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8F9A66E-7F80-4168-9A76-8B09B42235DD}" type="slidenum">
              <a:rPr lang="en-US" altLang="en-US">
                <a:latin typeface="Times New Roman" pitchFamily="18" charset="0"/>
              </a:rPr>
              <a:pPr algn="r" eaLnBrk="1" hangingPunct="1">
                <a:spcBef>
                  <a:spcPct val="0"/>
                </a:spcBef>
              </a:pPr>
              <a:t>9</a:t>
            </a:fld>
            <a:endParaRPr lang="en-US"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D8F0E9A-2CDF-4B0C-A0F3-243F210DBA0B}" type="slidenum">
              <a:rPr lang="en-US" altLang="en-US"/>
              <a:pPr/>
              <a:t>‹#›</a:t>
            </a:fld>
            <a:endParaRPr lang="en-US" altLang="en-US"/>
          </a:p>
        </p:txBody>
      </p:sp>
    </p:spTree>
    <p:extLst>
      <p:ext uri="{BB962C8B-B14F-4D97-AF65-F5344CB8AC3E}">
        <p14:creationId xmlns:p14="http://schemas.microsoft.com/office/powerpoint/2010/main" val="40893485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5D1E770-01A8-4B31-8692-D1C381EE33CB}" type="slidenum">
              <a:rPr lang="en-US" altLang="en-US"/>
              <a:pPr/>
              <a:t>‹#›</a:t>
            </a:fld>
            <a:endParaRPr lang="en-US" altLang="en-US"/>
          </a:p>
        </p:txBody>
      </p:sp>
    </p:spTree>
    <p:extLst>
      <p:ext uri="{BB962C8B-B14F-4D97-AF65-F5344CB8AC3E}">
        <p14:creationId xmlns:p14="http://schemas.microsoft.com/office/powerpoint/2010/main" val="11478300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9A586EE-3339-4ED5-947D-F813C4CE88D9}" type="slidenum">
              <a:rPr lang="en-US" altLang="en-US"/>
              <a:pPr/>
              <a:t>‹#›</a:t>
            </a:fld>
            <a:endParaRPr lang="en-US" altLang="en-US"/>
          </a:p>
        </p:txBody>
      </p:sp>
    </p:spTree>
    <p:extLst>
      <p:ext uri="{BB962C8B-B14F-4D97-AF65-F5344CB8AC3E}">
        <p14:creationId xmlns:p14="http://schemas.microsoft.com/office/powerpoint/2010/main" val="24058373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B85A501-7110-40DB-8EC2-0036A738D62E}" type="slidenum">
              <a:rPr lang="en-US" altLang="en-US"/>
              <a:pPr/>
              <a:t>‹#›</a:t>
            </a:fld>
            <a:endParaRPr lang="en-US" altLang="en-US"/>
          </a:p>
        </p:txBody>
      </p:sp>
    </p:spTree>
    <p:extLst>
      <p:ext uri="{BB962C8B-B14F-4D97-AF65-F5344CB8AC3E}">
        <p14:creationId xmlns:p14="http://schemas.microsoft.com/office/powerpoint/2010/main" val="7500596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1C34368-EA92-4B7D-9D11-94F93BACD3C1}" type="slidenum">
              <a:rPr lang="en-US" altLang="en-US"/>
              <a:pPr/>
              <a:t>‹#›</a:t>
            </a:fld>
            <a:endParaRPr lang="en-US" altLang="en-US"/>
          </a:p>
        </p:txBody>
      </p:sp>
    </p:spTree>
    <p:extLst>
      <p:ext uri="{BB962C8B-B14F-4D97-AF65-F5344CB8AC3E}">
        <p14:creationId xmlns:p14="http://schemas.microsoft.com/office/powerpoint/2010/main" val="12968014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768EC43-AB2C-4410-88D4-4FE885F03EB7}" type="slidenum">
              <a:rPr lang="en-US" altLang="en-US"/>
              <a:pPr/>
              <a:t>‹#›</a:t>
            </a:fld>
            <a:endParaRPr lang="en-US" altLang="en-US"/>
          </a:p>
        </p:txBody>
      </p:sp>
    </p:spTree>
    <p:extLst>
      <p:ext uri="{BB962C8B-B14F-4D97-AF65-F5344CB8AC3E}">
        <p14:creationId xmlns:p14="http://schemas.microsoft.com/office/powerpoint/2010/main" val="6926895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F8D79193-EB66-4068-9642-1093B5145142}" type="slidenum">
              <a:rPr lang="en-US" altLang="en-US"/>
              <a:pPr/>
              <a:t>‹#›</a:t>
            </a:fld>
            <a:endParaRPr lang="en-US" altLang="en-US"/>
          </a:p>
        </p:txBody>
      </p:sp>
    </p:spTree>
    <p:extLst>
      <p:ext uri="{BB962C8B-B14F-4D97-AF65-F5344CB8AC3E}">
        <p14:creationId xmlns:p14="http://schemas.microsoft.com/office/powerpoint/2010/main" val="36213596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14F14067-DE12-45EA-A607-8FA73263A1F0}" type="slidenum">
              <a:rPr lang="en-US" altLang="en-US"/>
              <a:pPr/>
              <a:t>‹#›</a:t>
            </a:fld>
            <a:endParaRPr lang="en-US" altLang="en-US"/>
          </a:p>
        </p:txBody>
      </p:sp>
    </p:spTree>
    <p:extLst>
      <p:ext uri="{BB962C8B-B14F-4D97-AF65-F5344CB8AC3E}">
        <p14:creationId xmlns:p14="http://schemas.microsoft.com/office/powerpoint/2010/main" val="25012963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49BBA14D-FAE3-44AA-B909-8B1735050E46}" type="slidenum">
              <a:rPr lang="en-US" altLang="en-US"/>
              <a:pPr/>
              <a:t>‹#›</a:t>
            </a:fld>
            <a:endParaRPr lang="en-US" altLang="en-US"/>
          </a:p>
        </p:txBody>
      </p:sp>
    </p:spTree>
    <p:extLst>
      <p:ext uri="{BB962C8B-B14F-4D97-AF65-F5344CB8AC3E}">
        <p14:creationId xmlns:p14="http://schemas.microsoft.com/office/powerpoint/2010/main" val="1773219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5B1E1C2-679A-4B9B-8F52-75C7BDE649D3}" type="slidenum">
              <a:rPr lang="en-US" altLang="en-US"/>
              <a:pPr/>
              <a:t>‹#›</a:t>
            </a:fld>
            <a:endParaRPr lang="en-US" altLang="en-US"/>
          </a:p>
        </p:txBody>
      </p:sp>
    </p:spTree>
    <p:extLst>
      <p:ext uri="{BB962C8B-B14F-4D97-AF65-F5344CB8AC3E}">
        <p14:creationId xmlns:p14="http://schemas.microsoft.com/office/powerpoint/2010/main" val="27790925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21FBC80-C3AF-4EBE-88B5-44AAFAD56F56}" type="slidenum">
              <a:rPr lang="en-US" altLang="en-US"/>
              <a:pPr/>
              <a:t>‹#›</a:t>
            </a:fld>
            <a:endParaRPr lang="en-US" altLang="en-US"/>
          </a:p>
        </p:txBody>
      </p:sp>
    </p:spTree>
    <p:extLst>
      <p:ext uri="{BB962C8B-B14F-4D97-AF65-F5344CB8AC3E}">
        <p14:creationId xmlns:p14="http://schemas.microsoft.com/office/powerpoint/2010/main" val="1998851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0A15A909-9360-4EE0-A635-FDAC73A392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3600" b="1">
          <a:solidFill>
            <a:srgbClr val="6600CC"/>
          </a:solidFill>
          <a:latin typeface="+mj-lt"/>
          <a:ea typeface="+mj-ea"/>
          <a:cs typeface="+mj-cs"/>
        </a:defRPr>
      </a:lvl1pPr>
      <a:lvl2pPr algn="ctr" rtl="0" eaLnBrk="0" fontAlgn="base" hangingPunct="0">
        <a:spcBef>
          <a:spcPct val="0"/>
        </a:spcBef>
        <a:spcAft>
          <a:spcPct val="0"/>
        </a:spcAft>
        <a:defRPr sz="3600" b="1">
          <a:solidFill>
            <a:srgbClr val="6600CC"/>
          </a:solidFill>
          <a:latin typeface="Times New Roman" pitchFamily="18" charset="0"/>
        </a:defRPr>
      </a:lvl2pPr>
      <a:lvl3pPr algn="ctr" rtl="0" eaLnBrk="0" fontAlgn="base" hangingPunct="0">
        <a:spcBef>
          <a:spcPct val="0"/>
        </a:spcBef>
        <a:spcAft>
          <a:spcPct val="0"/>
        </a:spcAft>
        <a:defRPr sz="3600" b="1">
          <a:solidFill>
            <a:srgbClr val="6600CC"/>
          </a:solidFill>
          <a:latin typeface="Times New Roman" pitchFamily="18" charset="0"/>
        </a:defRPr>
      </a:lvl3pPr>
      <a:lvl4pPr algn="ctr" rtl="0" eaLnBrk="0" fontAlgn="base" hangingPunct="0">
        <a:spcBef>
          <a:spcPct val="0"/>
        </a:spcBef>
        <a:spcAft>
          <a:spcPct val="0"/>
        </a:spcAft>
        <a:defRPr sz="3600" b="1">
          <a:solidFill>
            <a:srgbClr val="6600CC"/>
          </a:solidFill>
          <a:latin typeface="Times New Roman" pitchFamily="18" charset="0"/>
        </a:defRPr>
      </a:lvl4pPr>
      <a:lvl5pPr algn="ctr" rtl="0" eaLnBrk="0" fontAlgn="base" hangingPunct="0">
        <a:spcBef>
          <a:spcPct val="0"/>
        </a:spcBef>
        <a:spcAft>
          <a:spcPct val="0"/>
        </a:spcAft>
        <a:defRPr sz="3600" b="1">
          <a:solidFill>
            <a:srgbClr val="6600CC"/>
          </a:solidFill>
          <a:latin typeface="Times New Roman" pitchFamily="18" charset="0"/>
        </a:defRPr>
      </a:lvl5pPr>
      <a:lvl6pPr marL="457200" algn="ctr" rtl="0" fontAlgn="base">
        <a:spcBef>
          <a:spcPct val="0"/>
        </a:spcBef>
        <a:spcAft>
          <a:spcPct val="0"/>
        </a:spcAft>
        <a:defRPr sz="3600" b="1">
          <a:solidFill>
            <a:srgbClr val="6600CC"/>
          </a:solidFill>
          <a:latin typeface="Times New Roman" pitchFamily="18" charset="0"/>
        </a:defRPr>
      </a:lvl6pPr>
      <a:lvl7pPr marL="914400" algn="ctr" rtl="0" fontAlgn="base">
        <a:spcBef>
          <a:spcPct val="0"/>
        </a:spcBef>
        <a:spcAft>
          <a:spcPct val="0"/>
        </a:spcAft>
        <a:defRPr sz="3600" b="1">
          <a:solidFill>
            <a:srgbClr val="6600CC"/>
          </a:solidFill>
          <a:latin typeface="Times New Roman" pitchFamily="18" charset="0"/>
        </a:defRPr>
      </a:lvl7pPr>
      <a:lvl8pPr marL="1371600" algn="ctr" rtl="0" fontAlgn="base">
        <a:spcBef>
          <a:spcPct val="0"/>
        </a:spcBef>
        <a:spcAft>
          <a:spcPct val="0"/>
        </a:spcAft>
        <a:defRPr sz="3600" b="1">
          <a:solidFill>
            <a:srgbClr val="6600CC"/>
          </a:solidFill>
          <a:latin typeface="Times New Roman" pitchFamily="18" charset="0"/>
        </a:defRPr>
      </a:lvl8pPr>
      <a:lvl9pPr marL="1828800" algn="ctr" rtl="0" fontAlgn="base">
        <a:spcBef>
          <a:spcPct val="0"/>
        </a:spcBef>
        <a:spcAft>
          <a:spcPct val="0"/>
        </a:spcAft>
        <a:defRPr sz="3600" b="1">
          <a:solidFill>
            <a:srgbClr val="6600CC"/>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Microsoft_Excel_97-2003_Worksheet4.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wmf"/><Relationship Id="rId10" Type="http://schemas.openxmlformats.org/officeDocument/2006/relationships/image" Target="../media/image4.emf"/><Relationship Id="rId4" Type="http://schemas.openxmlformats.org/officeDocument/2006/relationships/oleObject" Target="../embeddings/oleObject4.bin"/><Relationship Id="rId9" Type="http://schemas.openxmlformats.org/officeDocument/2006/relationships/oleObject" Target="../embeddings/Microsoft_Excel_97-2003_Worksheet3.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470025"/>
          </a:xfrm>
        </p:spPr>
        <p:txBody>
          <a:bodyPr/>
          <a:lstStyle/>
          <a:p>
            <a:pPr eaLnBrk="1" hangingPunct="1"/>
            <a:r>
              <a:rPr lang="en-US" altLang="en-US" smtClean="0"/>
              <a:t>Automatic detection of omissions in medication lists</a:t>
            </a:r>
          </a:p>
        </p:txBody>
      </p:sp>
      <p:sp>
        <p:nvSpPr>
          <p:cNvPr id="91139" name="Rectangle 3"/>
          <p:cNvSpPr>
            <a:spLocks noGrp="1" noChangeArrowheads="1"/>
          </p:cNvSpPr>
          <p:nvPr>
            <p:ph type="subTitle" idx="1"/>
          </p:nvPr>
        </p:nvSpPr>
        <p:spPr>
          <a:xfrm>
            <a:off x="1143000" y="1828800"/>
            <a:ext cx="7086600" cy="1676400"/>
          </a:xfrm>
        </p:spPr>
        <p:txBody>
          <a:bodyPr/>
          <a:lstStyle/>
          <a:p>
            <a:pPr eaLnBrk="1" hangingPunct="1"/>
            <a:r>
              <a:rPr lang="en-US" altLang="en-US" sz="2000" smtClean="0"/>
              <a:t>Sharique Hasan, George T Duncan, Daniel B. Neill, Rema Padman</a:t>
            </a:r>
          </a:p>
          <a:p>
            <a:pPr eaLnBrk="1" hangingPunct="1"/>
            <a:r>
              <a:rPr lang="en-US" altLang="en-US" sz="2000" smtClean="0"/>
              <a:t>J Am Med Inform Assoc 2011:18</a:t>
            </a:r>
          </a:p>
          <a:p>
            <a:pPr eaLnBrk="1" hangingPunct="1"/>
            <a:r>
              <a:rPr lang="en-US" altLang="en-US" sz="2400" b="1" smtClean="0">
                <a:solidFill>
                  <a:srgbClr val="6600CC"/>
                </a:solidFill>
              </a:rPr>
              <a:t>A Comparison of Collaborative Filtering Methods for Medication Reconciliation</a:t>
            </a:r>
          </a:p>
          <a:p>
            <a:pPr eaLnBrk="1" hangingPunct="1"/>
            <a:r>
              <a:rPr lang="en-US" altLang="en-US" sz="2000" smtClean="0"/>
              <a:t>Huanian Zheng, Rema Padman, Daniel B. Neill</a:t>
            </a:r>
          </a:p>
          <a:p>
            <a:pPr eaLnBrk="1" hangingPunct="1"/>
            <a:r>
              <a:rPr lang="en-US" altLang="en-US" sz="2000" smtClean="0"/>
              <a:t>The 13</a:t>
            </a:r>
            <a:r>
              <a:rPr lang="en-US" altLang="en-US" sz="2000" baseline="30000" smtClean="0"/>
              <a:t>th</a:t>
            </a:r>
            <a:r>
              <a:rPr lang="en-US" altLang="en-US" sz="2000" smtClean="0"/>
              <a:t> International Conf. on MedInfo, 2010</a:t>
            </a:r>
          </a:p>
          <a:p>
            <a:pPr eaLnBrk="1" hangingPunct="1"/>
            <a:r>
              <a:rPr lang="en-US" altLang="en-US" sz="2400" b="1" smtClean="0">
                <a:solidFill>
                  <a:srgbClr val="6600CC"/>
                </a:solidFill>
              </a:rPr>
              <a:t>Towards a Collaborative Filtering Approach to Medication Reconciliation</a:t>
            </a:r>
          </a:p>
          <a:p>
            <a:pPr eaLnBrk="1" hangingPunct="1"/>
            <a:r>
              <a:rPr lang="en-US" altLang="en-US" sz="2000" smtClean="0"/>
              <a:t>Sharique Hasan, George T Duncan, Daniel B. Neill, Rema Padman</a:t>
            </a:r>
          </a:p>
          <a:p>
            <a:pPr eaLnBrk="1" hangingPunct="1"/>
            <a:r>
              <a:rPr lang="en-US" altLang="en-US" sz="2000" smtClean="0"/>
              <a:t>AMIA 2008</a:t>
            </a:r>
          </a:p>
          <a:p>
            <a:pPr eaLnBrk="1" hangingPunct="1"/>
            <a:endParaRPr lang="en-US" altLang="en-US" sz="2000" smtClean="0"/>
          </a:p>
          <a:p>
            <a:pPr eaLnBrk="1" hangingPunct="1"/>
            <a:r>
              <a:rPr lang="en-US" altLang="en-US" sz="2000" smtClean="0"/>
              <a:t>Presented by Qi Li</a:t>
            </a:r>
          </a:p>
          <a:p>
            <a:pPr eaLnBrk="1" hangingPunct="1"/>
            <a:endParaRPr lang="en-US" altLang="en-US" sz="200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Collaborative Filtering Methods </a:t>
            </a:r>
          </a:p>
        </p:txBody>
      </p:sp>
      <p:graphicFrame>
        <p:nvGraphicFramePr>
          <p:cNvPr id="11267" name="Content Placeholder 4"/>
          <p:cNvGraphicFramePr>
            <a:graphicFrameLocks noGrp="1" noChangeAspect="1"/>
          </p:cNvGraphicFramePr>
          <p:nvPr>
            <p:ph idx="1"/>
          </p:nvPr>
        </p:nvGraphicFramePr>
        <p:xfrm>
          <a:off x="1143000" y="949325"/>
          <a:ext cx="5945188" cy="2479675"/>
        </p:xfrm>
        <a:graphic>
          <a:graphicData uri="http://schemas.openxmlformats.org/presentationml/2006/ole">
            <mc:AlternateContent xmlns:mc="http://schemas.openxmlformats.org/markup-compatibility/2006">
              <mc:Choice xmlns:v="urn:schemas-microsoft-com:vml" Requires="v">
                <p:oleObj spid="_x0000_s11269" name="Worksheet" r:id="rId4" imgW="2581175" imgH="1076225" progId="Excel.Sheet.8">
                  <p:embed/>
                </p:oleObj>
              </mc:Choice>
              <mc:Fallback>
                <p:oleObj name="Worksheet" r:id="rId4" imgW="2581175" imgH="1076225" progId="Excel.Sheet.8">
                  <p:embed/>
                  <p:pic>
                    <p:nvPicPr>
                      <p:cNvPr id="0" name="Content Placeholder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949325"/>
                        <a:ext cx="5945188" cy="24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268" name="Rectangle 5"/>
          <p:cNvSpPr>
            <a:spLocks noChangeArrowheads="1"/>
          </p:cNvSpPr>
          <p:nvPr/>
        </p:nvSpPr>
        <p:spPr bwMode="auto">
          <a:xfrm>
            <a:off x="914400" y="3505200"/>
            <a:ext cx="7086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US" altLang="en-US" sz="2400"/>
              <a:t>The algorithm assigns a score pj for each drug j not observed in the partial list. </a:t>
            </a:r>
          </a:p>
          <a:p>
            <a:pPr eaLnBrk="1" hangingPunct="1">
              <a:spcBef>
                <a:spcPct val="0"/>
              </a:spcBef>
            </a:pPr>
            <a:r>
              <a:rPr lang="en-US" altLang="en-US" sz="2400"/>
              <a:t>Sort the drugs in decreasing order based on this score. </a:t>
            </a:r>
          </a:p>
          <a:p>
            <a:pPr eaLnBrk="1" hangingPunct="1">
              <a:spcBef>
                <a:spcPct val="0"/>
              </a:spcBef>
            </a:pPr>
            <a:r>
              <a:rPr lang="en-US" altLang="en-US" sz="2400"/>
              <a:t>The drug with the highest score is the one with the highest probability of being missing from the partial list.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Methods</a:t>
            </a:r>
          </a:p>
        </p:txBody>
      </p:sp>
      <p:sp>
        <p:nvSpPr>
          <p:cNvPr id="12291" name="Content Placeholder 2"/>
          <p:cNvSpPr>
            <a:spLocks noGrp="1"/>
          </p:cNvSpPr>
          <p:nvPr>
            <p:ph idx="1"/>
          </p:nvPr>
        </p:nvSpPr>
        <p:spPr/>
        <p:txBody>
          <a:bodyPr/>
          <a:lstStyle/>
          <a:p>
            <a:r>
              <a:rPr lang="en-US" altLang="en-US" smtClean="0"/>
              <a:t>Model 1: Drug Popularity</a:t>
            </a:r>
          </a:p>
          <a:p>
            <a:r>
              <a:rPr lang="en-US" altLang="en-US" smtClean="0"/>
              <a:t>Model 2: Co-occurrence counting</a:t>
            </a:r>
          </a:p>
          <a:p>
            <a:r>
              <a:rPr lang="en-US" altLang="en-US" smtClean="0"/>
              <a:t>Model 3: KNNs</a:t>
            </a:r>
          </a:p>
          <a:p>
            <a:r>
              <a:rPr lang="en-US" altLang="en-US" smtClean="0"/>
              <a:t>Model 4: logistic regression</a:t>
            </a:r>
          </a:p>
          <a:p>
            <a:r>
              <a:rPr lang="en-US" altLang="en-US" smtClean="0"/>
              <a:t>Model 5: Random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772400" cy="914400"/>
          </a:xfrm>
        </p:spPr>
        <p:txBody>
          <a:bodyPr/>
          <a:lstStyle/>
          <a:p>
            <a:r>
              <a:rPr lang="en-US" altLang="en-US" smtClean="0"/>
              <a:t>Model 1: Drug Popularity</a:t>
            </a:r>
          </a:p>
        </p:txBody>
      </p:sp>
      <p:sp>
        <p:nvSpPr>
          <p:cNvPr id="13315" name="Content Placeholder 2"/>
          <p:cNvSpPr>
            <a:spLocks noGrp="1"/>
          </p:cNvSpPr>
          <p:nvPr>
            <p:ph idx="1"/>
          </p:nvPr>
        </p:nvSpPr>
        <p:spPr>
          <a:xfrm>
            <a:off x="685800" y="1600200"/>
            <a:ext cx="7772400" cy="4419600"/>
          </a:xfrm>
        </p:spPr>
        <p:txBody>
          <a:bodyPr/>
          <a:lstStyle/>
          <a:p>
            <a:r>
              <a:rPr lang="en-US" altLang="en-US" smtClean="0"/>
              <a:t>Score of drug j in the medication list of  patient i: </a:t>
            </a:r>
            <a:br>
              <a:rPr lang="en-US" altLang="en-US" smtClean="0"/>
            </a:br>
            <a:r>
              <a:rPr lang="en-US" altLang="en-US" u="sng" smtClean="0"/>
              <a:t>frequency of drug j in the corpus</a:t>
            </a:r>
          </a:p>
          <a:p>
            <a:r>
              <a:rPr lang="en-US" altLang="en-US" smtClean="0"/>
              <a:t>Frequency of medication</a:t>
            </a:r>
          </a:p>
          <a:p>
            <a:endParaRPr lang="en-US" altLang="en-US" smtClean="0"/>
          </a:p>
          <a:p>
            <a:endParaRPr lang="en-US" altLang="en-US" smtClean="0"/>
          </a:p>
          <a:p>
            <a:r>
              <a:rPr lang="en-US" altLang="en-US" smtClean="0"/>
              <a:t>Assume: all patients have the same “tastes”.</a:t>
            </a:r>
          </a:p>
          <a:p>
            <a:endParaRPr lang="en-US" altLang="en-US" smtClean="0"/>
          </a:p>
          <a:p>
            <a:endParaRPr lang="en-US" altLang="en-US" smtClean="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038600"/>
            <a:ext cx="5653088" cy="97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Model 2: Co-occurrence counting</a:t>
            </a:r>
          </a:p>
        </p:txBody>
      </p:sp>
      <p:sp>
        <p:nvSpPr>
          <p:cNvPr id="14339" name="Content Placeholder 2"/>
          <p:cNvSpPr>
            <a:spLocks noGrp="1"/>
          </p:cNvSpPr>
          <p:nvPr>
            <p:ph idx="1"/>
          </p:nvPr>
        </p:nvSpPr>
        <p:spPr>
          <a:xfrm>
            <a:off x="685800" y="1143000"/>
            <a:ext cx="7772400" cy="4419600"/>
          </a:xfrm>
        </p:spPr>
        <p:txBody>
          <a:bodyPr/>
          <a:lstStyle/>
          <a:p>
            <a:r>
              <a:rPr lang="en-US" altLang="en-US" smtClean="0"/>
              <a:t>Score of a candidate drug X:</a:t>
            </a:r>
          </a:p>
          <a:p>
            <a:pPr lvl="1"/>
            <a:r>
              <a:rPr lang="en-US" altLang="en-US" smtClean="0"/>
              <a:t>Co-occurrence frequency of X with each drug in the lists. </a:t>
            </a:r>
          </a:p>
          <a:p>
            <a:pPr lvl="1"/>
            <a:r>
              <a:rPr lang="en-US" altLang="en-US" smtClean="0"/>
              <a:t>Sum up the co-occurrence frequency.</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05200"/>
            <a:ext cx="630237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pic>
      <p:sp>
        <p:nvSpPr>
          <p:cNvPr id="14341" name="Rectangle 1"/>
          <p:cNvSpPr>
            <a:spLocks noChangeArrowheads="1"/>
          </p:cNvSpPr>
          <p:nvPr/>
        </p:nvSpPr>
        <p:spPr bwMode="auto">
          <a:xfrm>
            <a:off x="914400" y="51054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US" altLang="en-US" sz="2400"/>
              <a:t>Assume: patients’ tastes decided by medications they took.</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Model 3: KNNs</a:t>
            </a:r>
          </a:p>
        </p:txBody>
      </p:sp>
      <p:sp>
        <p:nvSpPr>
          <p:cNvPr id="15363" name="Content Placeholder 2"/>
          <p:cNvSpPr>
            <a:spLocks noGrp="1"/>
          </p:cNvSpPr>
          <p:nvPr>
            <p:ph idx="1"/>
          </p:nvPr>
        </p:nvSpPr>
        <p:spPr>
          <a:xfrm>
            <a:off x="685800" y="1066800"/>
            <a:ext cx="7772400" cy="4419600"/>
          </a:xfrm>
        </p:spPr>
        <p:txBody>
          <a:bodyPr/>
          <a:lstStyle/>
          <a:p>
            <a:r>
              <a:rPr lang="en-US" altLang="en-US" smtClean="0"/>
              <a:t>Cosine similarity between two lists:</a:t>
            </a:r>
          </a:p>
          <a:p>
            <a:pPr lvl="1"/>
            <a:r>
              <a:rPr lang="en-US" altLang="en-US" smtClean="0"/>
              <a:t>a: # of drugs overlapping between two lists:</a:t>
            </a:r>
          </a:p>
          <a:p>
            <a:pPr lvl="1"/>
            <a:r>
              <a:rPr lang="en-US" altLang="en-US" smtClean="0"/>
              <a:t>b, c: # of drugs in one list but not in the other.</a:t>
            </a:r>
          </a:p>
          <a:p>
            <a:pPr lvl="1"/>
            <a:endParaRPr lang="en-US" altLang="en-US" smtClean="0"/>
          </a:p>
          <a:p>
            <a:pPr lvl="1"/>
            <a:endParaRPr lang="en-US" altLang="en-US" smtClean="0"/>
          </a:p>
          <a:p>
            <a:r>
              <a:rPr lang="en-US" altLang="en-US" smtClean="0"/>
              <a:t>Smoothing for data sparse</a:t>
            </a:r>
          </a:p>
          <a:p>
            <a:r>
              <a:rPr lang="en-US" altLang="en-US" smtClean="0"/>
              <a:t>patients’ tastes decided by medications they took.</a:t>
            </a:r>
          </a:p>
          <a:p>
            <a:r>
              <a:rPr lang="en-US" altLang="en-US" smtClean="0"/>
              <a:t>Similar to co-occurrence, but multi-item co-occurrence</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2743200"/>
            <a:ext cx="4724400" cy="8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288" y="3573463"/>
            <a:ext cx="1352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Model 4: Logistic Regression</a:t>
            </a:r>
          </a:p>
        </p:txBody>
      </p:sp>
      <p:sp>
        <p:nvSpPr>
          <p:cNvPr id="16387" name="Content Placeholder 2"/>
          <p:cNvSpPr>
            <a:spLocks noGrp="1"/>
          </p:cNvSpPr>
          <p:nvPr>
            <p:ph idx="1"/>
          </p:nvPr>
        </p:nvSpPr>
        <p:spPr>
          <a:xfrm>
            <a:off x="609600" y="1295400"/>
            <a:ext cx="7772400" cy="4419600"/>
          </a:xfrm>
        </p:spPr>
        <p:txBody>
          <a:bodyPr/>
          <a:lstStyle/>
          <a:p>
            <a:r>
              <a:rPr lang="en-US" altLang="en-US" smtClean="0"/>
              <a:t>Probability of drug j in the list of patient i is from the features of patient i, x</a:t>
            </a:r>
            <a:r>
              <a:rPr lang="en-US" altLang="en-US" sz="1200" smtClean="0"/>
              <a:t>1,i</a:t>
            </a:r>
            <a:r>
              <a:rPr lang="en-US" altLang="en-US" sz="2000" smtClean="0"/>
              <a:t>,…</a:t>
            </a:r>
            <a:r>
              <a:rPr lang="en-US" altLang="en-US" smtClean="0"/>
              <a:t> x</a:t>
            </a:r>
            <a:r>
              <a:rPr lang="en-US" altLang="en-US" sz="1400" smtClean="0"/>
              <a:t>k,I</a:t>
            </a:r>
          </a:p>
          <a:p>
            <a:endParaRPr lang="en-US" altLang="en-US" sz="1400" smtClean="0"/>
          </a:p>
          <a:p>
            <a:endParaRPr lang="en-US" altLang="en-US" sz="1400" smtClean="0"/>
          </a:p>
          <a:p>
            <a:endParaRPr lang="en-US" altLang="en-US" sz="1400" smtClean="0"/>
          </a:p>
          <a:p>
            <a:endParaRPr lang="en-US" altLang="en-US" sz="1400" smtClean="0"/>
          </a:p>
          <a:p>
            <a:r>
              <a:rPr lang="en-US" altLang="en-US" smtClean="0"/>
              <a:t>Supervised learning method:</a:t>
            </a:r>
          </a:p>
          <a:p>
            <a:pPr lvl="1"/>
            <a:r>
              <a:rPr lang="en-US" altLang="en-US" smtClean="0"/>
              <a:t>Giving a medication set, what is the probability of another medication in this set?</a:t>
            </a:r>
          </a:p>
          <a:p>
            <a:endParaRPr lang="en-US" altLang="en-US" smtClean="0"/>
          </a:p>
          <a:p>
            <a:endParaRPr lang="en-US" altLang="en-US" sz="1400" smtClean="0"/>
          </a:p>
          <a:p>
            <a:endParaRPr lang="en-US" altLang="en-US" sz="1400"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38400"/>
            <a:ext cx="38195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Model 4: Logistic Regression</a:t>
            </a:r>
          </a:p>
        </p:txBody>
      </p:sp>
      <p:sp>
        <p:nvSpPr>
          <p:cNvPr id="17411" name="Content Placeholder 2"/>
          <p:cNvSpPr>
            <a:spLocks noGrp="1"/>
          </p:cNvSpPr>
          <p:nvPr>
            <p:ph idx="1"/>
          </p:nvPr>
        </p:nvSpPr>
        <p:spPr>
          <a:xfrm>
            <a:off x="609600" y="1295400"/>
            <a:ext cx="7772400" cy="4419600"/>
          </a:xfrm>
        </p:spPr>
        <p:txBody>
          <a:bodyPr/>
          <a:lstStyle/>
          <a:p>
            <a:r>
              <a:rPr lang="en-US" altLang="en-US" smtClean="0"/>
              <a:t>Model4a: drugs with regularization</a:t>
            </a:r>
          </a:p>
          <a:p>
            <a:r>
              <a:rPr lang="en-US" altLang="en-US" smtClean="0"/>
              <a:t>Model4b: drugs with PCA (principle component analysis)</a:t>
            </a:r>
          </a:p>
          <a:p>
            <a:r>
              <a:rPr lang="en-US" altLang="en-US" smtClean="0"/>
              <a:t>Model4c: drugs, diagnoses, and demographics</a:t>
            </a:r>
          </a:p>
          <a:p>
            <a:r>
              <a:rPr lang="en-US" altLang="en-US" smtClean="0"/>
              <a:t>Model4d: dimensionality reduced drugs and diagnoses (PCA)</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Model 5: Random</a:t>
            </a:r>
          </a:p>
        </p:txBody>
      </p:sp>
      <p:sp>
        <p:nvSpPr>
          <p:cNvPr id="18435" name="Content Placeholder 2"/>
          <p:cNvSpPr>
            <a:spLocks noGrp="1"/>
          </p:cNvSpPr>
          <p:nvPr>
            <p:ph idx="1"/>
          </p:nvPr>
        </p:nvSpPr>
        <p:spPr/>
        <p:txBody>
          <a:bodyPr/>
          <a:lstStyle/>
          <a:p>
            <a:r>
              <a:rPr lang="en-US" altLang="en-US" smtClean="0"/>
              <a:t>Single baseline</a:t>
            </a:r>
          </a:p>
          <a:p>
            <a:r>
              <a:rPr lang="en-US" altLang="en-US" smtClean="0"/>
              <a:t>Randomly assign [0,1] to each drug not observed in the partial list</a:t>
            </a:r>
          </a:p>
          <a:p>
            <a:endParaRPr lang="en-US" alt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Medication Data</a:t>
            </a:r>
          </a:p>
        </p:txBody>
      </p:sp>
      <p:sp>
        <p:nvSpPr>
          <p:cNvPr id="19459" name="Content Placeholder 2"/>
          <p:cNvSpPr>
            <a:spLocks noGrp="1"/>
          </p:cNvSpPr>
          <p:nvPr>
            <p:ph idx="1"/>
          </p:nvPr>
        </p:nvSpPr>
        <p:spPr/>
        <p:txBody>
          <a:bodyPr/>
          <a:lstStyle/>
          <a:p>
            <a:r>
              <a:rPr lang="en-US" altLang="en-US" smtClean="0"/>
              <a:t>Medication data from an online pharmacy that serves long-term care clinics in the eastern USA.</a:t>
            </a:r>
          </a:p>
          <a:p>
            <a:r>
              <a:rPr lang="en-US" altLang="en-US" smtClean="0"/>
              <a:t>Three clinics were selected as case studies for evaluating the efficacy of the model formulation.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Simulation Experiment and Cross-Validation</a:t>
            </a:r>
          </a:p>
        </p:txBody>
      </p:sp>
      <p:sp>
        <p:nvSpPr>
          <p:cNvPr id="20483" name="Content Placeholder 2"/>
          <p:cNvSpPr>
            <a:spLocks noGrp="1"/>
          </p:cNvSpPr>
          <p:nvPr>
            <p:ph idx="1"/>
          </p:nvPr>
        </p:nvSpPr>
        <p:spPr/>
        <p:txBody>
          <a:bodyPr/>
          <a:lstStyle/>
          <a:p>
            <a:r>
              <a:rPr lang="en-US" altLang="en-US" smtClean="0"/>
              <a:t>5-fold cross-validation</a:t>
            </a:r>
          </a:p>
          <a:p>
            <a:r>
              <a:rPr lang="en-US" altLang="en-US" smtClean="0"/>
              <a:t>Removed drugs &lt; 2 patients used</a:t>
            </a:r>
          </a:p>
          <a:p>
            <a:r>
              <a:rPr lang="en-US" altLang="en-US" smtClean="0"/>
              <a:t>For each patient i in our test data, we randomly remove one drug from their list li to construct our observed list.</a:t>
            </a:r>
          </a:p>
          <a:p>
            <a:r>
              <a:rPr lang="en-US" altLang="en-US" smtClean="0"/>
              <a:t>The ranked candidate drug </a:t>
            </a:r>
          </a:p>
          <a:p>
            <a:r>
              <a:rPr lang="en-US" altLang="en-US" smtClean="0"/>
              <a:t>The higher the rank of the omitted drug, the better the model performed.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3200" smtClean="0"/>
              <a:t>Everyday Examples of Collaborative Filtering...</a:t>
            </a:r>
          </a:p>
        </p:txBody>
      </p:sp>
      <p:pic>
        <p:nvPicPr>
          <p:cNvPr id="3075" name="Picture 5"/>
          <p:cNvPicPr>
            <a:picLocks noChangeAspect="1" noChangeArrowheads="1"/>
          </p:cNvPicPr>
          <p:nvPr/>
        </p:nvPicPr>
        <p:blipFill>
          <a:blip r:embed="rId3">
            <a:extLst>
              <a:ext uri="{28A0092B-C50C-407E-A947-70E740481C1C}">
                <a14:useLocalDpi xmlns:a14="http://schemas.microsoft.com/office/drawing/2010/main" val="0"/>
              </a:ext>
            </a:extLst>
          </a:blip>
          <a:srcRect l="51700" t="6825"/>
          <a:stretch>
            <a:fillRect/>
          </a:stretch>
        </p:blipFill>
        <p:spPr bwMode="auto">
          <a:xfrm>
            <a:off x="1219200" y="1524000"/>
            <a:ext cx="530701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pic>
      <p:sp>
        <p:nvSpPr>
          <p:cNvPr id="3076" name="Rectangular Callout 1"/>
          <p:cNvSpPr>
            <a:spLocks noChangeArrowheads="1"/>
          </p:cNvSpPr>
          <p:nvPr/>
        </p:nvSpPr>
        <p:spPr bwMode="auto">
          <a:xfrm>
            <a:off x="6705600" y="914400"/>
            <a:ext cx="1981200" cy="1066800"/>
          </a:xfrm>
          <a:prstGeom prst="wedgeRectCallout">
            <a:avLst>
              <a:gd name="adj1" fmla="val -130556"/>
              <a:gd name="adj2" fmla="val 77056"/>
            </a:avLst>
          </a:prstGeom>
          <a:noFill/>
          <a:ln w="38100" algn="ctr">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t>Buy “formula”</a:t>
            </a:r>
          </a:p>
        </p:txBody>
      </p:sp>
      <p:sp>
        <p:nvSpPr>
          <p:cNvPr id="3077" name="Rectangular Callout 2"/>
          <p:cNvSpPr>
            <a:spLocks noChangeArrowheads="1"/>
          </p:cNvSpPr>
          <p:nvPr/>
        </p:nvSpPr>
        <p:spPr bwMode="auto">
          <a:xfrm>
            <a:off x="6324600" y="5334000"/>
            <a:ext cx="2514600" cy="1066800"/>
          </a:xfrm>
          <a:prstGeom prst="wedgeRectCallout">
            <a:avLst>
              <a:gd name="adj1" fmla="val -116889"/>
              <a:gd name="adj2" fmla="val -68495"/>
            </a:avLst>
          </a:prstGeom>
          <a:noFill/>
          <a:ln w="38100" algn="ctr">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t>Recommend</a:t>
            </a:r>
          </a:p>
          <a:p>
            <a:pPr algn="ctr" eaLnBrk="1" hangingPunct="1">
              <a:spcBef>
                <a:spcPct val="0"/>
              </a:spcBef>
              <a:buFontTx/>
              <a:buNone/>
            </a:pPr>
            <a:r>
              <a:rPr lang="en-US" altLang="en-US" sz="2400"/>
              <a:t>“diaper”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smtClean="0"/>
          </a:p>
        </p:txBody>
      </p:sp>
      <p:sp>
        <p:nvSpPr>
          <p:cNvPr id="21507" name="Content Placeholder 2"/>
          <p:cNvSpPr>
            <a:spLocks noGrp="1"/>
          </p:cNvSpPr>
          <p:nvPr>
            <p:ph idx="1"/>
          </p:nvPr>
        </p:nvSpPr>
        <p:spPr/>
        <p:txBody>
          <a:bodyPr/>
          <a:lstStyle/>
          <a:p>
            <a:r>
              <a:rPr lang="en-US" altLang="en-US" smtClean="0"/>
              <a:t>21% of the time, the KNN algorithm was able to predict the missing drug correctly on the first guess.</a:t>
            </a:r>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r="28220"/>
          <a:stretch>
            <a:fillRect/>
          </a:stretch>
        </p:blipFill>
        <p:spPr bwMode="auto">
          <a:xfrm>
            <a:off x="-31750" y="3581400"/>
            <a:ext cx="7421563" cy="255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pic>
      <p:sp>
        <p:nvSpPr>
          <p:cNvPr id="21509" name="Oval 3"/>
          <p:cNvSpPr>
            <a:spLocks noChangeArrowheads="1"/>
          </p:cNvSpPr>
          <p:nvPr/>
        </p:nvSpPr>
        <p:spPr bwMode="auto">
          <a:xfrm>
            <a:off x="2116138" y="4638675"/>
            <a:ext cx="304800" cy="212725"/>
          </a:xfrm>
          <a:prstGeom prst="ellipse">
            <a:avLst/>
          </a:prstGeom>
          <a:noFill/>
          <a:ln w="38100" algn="ctr">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sp>
        <p:nvSpPr>
          <p:cNvPr id="21510" name="Oval 4"/>
          <p:cNvSpPr>
            <a:spLocks noChangeArrowheads="1"/>
          </p:cNvSpPr>
          <p:nvPr/>
        </p:nvSpPr>
        <p:spPr bwMode="auto">
          <a:xfrm>
            <a:off x="6629400" y="4638675"/>
            <a:ext cx="381000" cy="212725"/>
          </a:xfrm>
          <a:prstGeom prst="ellipse">
            <a:avLst/>
          </a:prstGeom>
          <a:noFill/>
          <a:ln w="38100" algn="ctr">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cxnSp>
        <p:nvCxnSpPr>
          <p:cNvPr id="21511" name="Straight Connector 6"/>
          <p:cNvCxnSpPr>
            <a:cxnSpLocks noChangeShapeType="1"/>
          </p:cNvCxnSpPr>
          <p:nvPr/>
        </p:nvCxnSpPr>
        <p:spPr bwMode="auto">
          <a:xfrm>
            <a:off x="228600" y="4800600"/>
            <a:ext cx="1447800" cy="0"/>
          </a:xfrm>
          <a:prstGeom prst="line">
            <a:avLst/>
          </a:prstGeom>
          <a:noFill/>
          <a:ln w="38100" algn="ctr">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sp>
        <p:nvSpPr>
          <p:cNvPr id="22531" name="Content Placeholder 2"/>
          <p:cNvSpPr>
            <a:spLocks noGrp="1"/>
          </p:cNvSpPr>
          <p:nvPr>
            <p:ph idx="1"/>
          </p:nvPr>
        </p:nvSpPr>
        <p:spPr/>
        <p:txBody>
          <a:bodyPr/>
          <a:lstStyle/>
          <a:p>
            <a:endParaRPr lang="en-US" altLang="en-US"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r="25880"/>
          <a:stretch>
            <a:fillRect/>
          </a:stretch>
        </p:blipFill>
        <p:spPr bwMode="auto">
          <a:xfrm>
            <a:off x="0" y="1919288"/>
            <a:ext cx="78994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pic>
      <p:sp>
        <p:nvSpPr>
          <p:cNvPr id="22533" name="Oval 5"/>
          <p:cNvSpPr>
            <a:spLocks noChangeArrowheads="1"/>
          </p:cNvSpPr>
          <p:nvPr/>
        </p:nvSpPr>
        <p:spPr bwMode="auto">
          <a:xfrm>
            <a:off x="7086600" y="3033713"/>
            <a:ext cx="304800" cy="228600"/>
          </a:xfrm>
          <a:prstGeom prst="ellipse">
            <a:avLst/>
          </a:prstGeom>
          <a:noFill/>
          <a:ln w="38100" algn="ctr">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cxnSp>
        <p:nvCxnSpPr>
          <p:cNvPr id="22534" name="Straight Connector 15"/>
          <p:cNvCxnSpPr>
            <a:cxnSpLocks noChangeShapeType="1"/>
          </p:cNvCxnSpPr>
          <p:nvPr/>
        </p:nvCxnSpPr>
        <p:spPr bwMode="auto">
          <a:xfrm>
            <a:off x="381000" y="3262313"/>
            <a:ext cx="1447800" cy="0"/>
          </a:xfrm>
          <a:prstGeom prst="line">
            <a:avLst/>
          </a:prstGeom>
          <a:noFill/>
          <a:ln w="38100" algn="ctr">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sp>
        <p:nvSpPr>
          <p:cNvPr id="23555" name="Content Placeholder 2"/>
          <p:cNvSpPr>
            <a:spLocks noGrp="1"/>
          </p:cNvSpPr>
          <p:nvPr>
            <p:ph idx="1"/>
          </p:nvPr>
        </p:nvSpPr>
        <p:spPr/>
        <p:txBody>
          <a:bodyPr/>
          <a:lstStyle/>
          <a:p>
            <a:endParaRPr lang="en-US" altLang="en-US"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r="25700"/>
          <a:stretch>
            <a:fillRect/>
          </a:stretch>
        </p:blipFill>
        <p:spPr bwMode="auto">
          <a:xfrm>
            <a:off x="76200" y="2090738"/>
            <a:ext cx="7770813"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pic>
      <p:sp>
        <p:nvSpPr>
          <p:cNvPr id="23557" name="Oval 3"/>
          <p:cNvSpPr>
            <a:spLocks noChangeArrowheads="1"/>
          </p:cNvSpPr>
          <p:nvPr/>
        </p:nvSpPr>
        <p:spPr bwMode="auto">
          <a:xfrm>
            <a:off x="6324600" y="3732213"/>
            <a:ext cx="381000" cy="304800"/>
          </a:xfrm>
          <a:prstGeom prst="ellipse">
            <a:avLst/>
          </a:prstGeom>
          <a:noFill/>
          <a:ln w="38100" algn="ctr">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Discussion</a:t>
            </a:r>
          </a:p>
        </p:txBody>
      </p:sp>
      <p:sp>
        <p:nvSpPr>
          <p:cNvPr id="24579" name="Content Placeholder 2"/>
          <p:cNvSpPr>
            <a:spLocks noGrp="1"/>
          </p:cNvSpPr>
          <p:nvPr>
            <p:ph idx="1"/>
          </p:nvPr>
        </p:nvSpPr>
        <p:spPr/>
        <p:txBody>
          <a:bodyPr/>
          <a:lstStyle/>
          <a:p>
            <a:r>
              <a:rPr lang="en-US" altLang="en-US" smtClean="0"/>
              <a:t>Collaborative filtering identifies the missing drug in the top-10 list about 40 - 50% of the time and the therapeutic class of the missing drug 50% - 65% of the time at the three clinics in this study.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Tales of Beers and Diapers</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l="23563" t="36761" r="69672" b="44586"/>
          <a:stretch>
            <a:fillRect/>
          </a:stretch>
        </p:blipFill>
        <p:spPr bwMode="auto">
          <a:xfrm>
            <a:off x="6238875" y="1762125"/>
            <a:ext cx="17049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pic>
      <p:sp>
        <p:nvSpPr>
          <p:cNvPr id="4100" name="TextBox 2"/>
          <p:cNvSpPr txBox="1">
            <a:spLocks noChangeArrowheads="1"/>
          </p:cNvSpPr>
          <p:nvPr/>
        </p:nvSpPr>
        <p:spPr bwMode="auto">
          <a:xfrm>
            <a:off x="609600" y="1419225"/>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US" altLang="en-US" sz="2400"/>
              <a:t>The sales of beers and diapers usually go along the line.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200" smtClean="0"/>
              <a:t>Everyday Examples of Collaborative Filtering...</a:t>
            </a:r>
          </a:p>
        </p:txBody>
      </p:sp>
      <p:sp>
        <p:nvSpPr>
          <p:cNvPr id="5123" name="Rectangle 3"/>
          <p:cNvSpPr>
            <a:spLocks noGrp="1" noChangeArrowheads="1"/>
          </p:cNvSpPr>
          <p:nvPr>
            <p:ph type="body" idx="1"/>
          </p:nvPr>
        </p:nvSpPr>
        <p:spPr>
          <a:xfrm>
            <a:off x="685800" y="1676400"/>
            <a:ext cx="7772400" cy="4876800"/>
          </a:xfrm>
        </p:spPr>
        <p:txBody>
          <a:bodyPr/>
          <a:lstStyle/>
          <a:p>
            <a:pPr eaLnBrk="1" hangingPunct="1">
              <a:lnSpc>
                <a:spcPct val="80000"/>
              </a:lnSpc>
            </a:pPr>
            <a:r>
              <a:rPr lang="en-US" altLang="en-US" sz="2800" smtClean="0"/>
              <a:t>Bestseller lists</a:t>
            </a:r>
          </a:p>
          <a:p>
            <a:pPr eaLnBrk="1" hangingPunct="1">
              <a:lnSpc>
                <a:spcPct val="80000"/>
              </a:lnSpc>
            </a:pPr>
            <a:r>
              <a:rPr lang="en-US" altLang="en-US" sz="2800" smtClean="0"/>
              <a:t>Top 40 music lists</a:t>
            </a:r>
          </a:p>
          <a:p>
            <a:pPr eaLnBrk="1" hangingPunct="1">
              <a:lnSpc>
                <a:spcPct val="80000"/>
              </a:lnSpc>
            </a:pPr>
            <a:r>
              <a:rPr lang="en-US" altLang="en-US" sz="2800" smtClean="0"/>
              <a:t>The “recent returns” shelf at the library</a:t>
            </a:r>
          </a:p>
          <a:p>
            <a:pPr eaLnBrk="1" hangingPunct="1">
              <a:lnSpc>
                <a:spcPct val="80000"/>
              </a:lnSpc>
            </a:pPr>
            <a:r>
              <a:rPr lang="en-US" altLang="en-US" sz="2800" smtClean="0"/>
              <a:t>Unmarked but well-used paths thru the woods</a:t>
            </a:r>
          </a:p>
          <a:p>
            <a:pPr eaLnBrk="1" hangingPunct="1">
              <a:lnSpc>
                <a:spcPct val="80000"/>
              </a:lnSpc>
            </a:pPr>
            <a:r>
              <a:rPr lang="en-US" altLang="en-US" sz="2800" smtClean="0"/>
              <a:t>....</a:t>
            </a:r>
          </a:p>
          <a:p>
            <a:pPr eaLnBrk="1" hangingPunct="1">
              <a:lnSpc>
                <a:spcPct val="80000"/>
              </a:lnSpc>
            </a:pPr>
            <a:r>
              <a:rPr lang="en-US" altLang="en-US" sz="2800" b="1" smtClean="0"/>
              <a:t>Common insight</a:t>
            </a:r>
            <a:r>
              <a:rPr lang="en-US" altLang="en-US" sz="2800" smtClean="0"/>
              <a:t>: personal tastes are </a:t>
            </a:r>
            <a:r>
              <a:rPr lang="en-US" altLang="en-US" sz="2800" i="1" smtClean="0"/>
              <a:t>correlated</a:t>
            </a:r>
            <a:r>
              <a:rPr lang="en-US" altLang="en-US" sz="2800" smtClean="0"/>
              <a:t>:</a:t>
            </a:r>
          </a:p>
          <a:p>
            <a:pPr lvl="1" eaLnBrk="1" hangingPunct="1">
              <a:lnSpc>
                <a:spcPct val="80000"/>
              </a:lnSpc>
            </a:pPr>
            <a:r>
              <a:rPr lang="en-US" altLang="en-US" sz="2400" smtClean="0"/>
              <a:t>If Alice and Bob both like X and Alice likes Y then Bob is more likely to like Y</a:t>
            </a:r>
          </a:p>
          <a:p>
            <a:pPr lvl="1" eaLnBrk="1" hangingPunct="1">
              <a:lnSpc>
                <a:spcPct val="80000"/>
              </a:lnSpc>
            </a:pPr>
            <a:r>
              <a:rPr lang="en-US" altLang="en-US" sz="2400" smtClean="0"/>
              <a:t>especially (perhaps) if Bob knows Alice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Example</a:t>
            </a:r>
          </a:p>
        </p:txBody>
      </p:sp>
      <p:sp>
        <p:nvSpPr>
          <p:cNvPr id="6147" name="Content Placeholder 2"/>
          <p:cNvSpPr>
            <a:spLocks noGrp="1"/>
          </p:cNvSpPr>
          <p:nvPr>
            <p:ph idx="1"/>
          </p:nvPr>
        </p:nvSpPr>
        <p:spPr>
          <a:xfrm>
            <a:off x="685800" y="1143000"/>
            <a:ext cx="7772400" cy="4419600"/>
          </a:xfrm>
        </p:spPr>
        <p:txBody>
          <a:bodyPr/>
          <a:lstStyle/>
          <a:p>
            <a:pPr eaLnBrk="1" hangingPunct="1"/>
            <a:r>
              <a:rPr lang="en-US" altLang="en-US" smtClean="0"/>
              <a:t>Which item would Qi buy? Diapers vs Diablo III?</a:t>
            </a:r>
          </a:p>
          <a:p>
            <a:pPr eaLnBrk="1" hangingPunct="1"/>
            <a:endParaRPr lang="en-US" altLang="en-US" smtClean="0"/>
          </a:p>
          <a:p>
            <a:pPr eaLnBrk="1" hangingPunct="1"/>
            <a:endParaRPr lang="en-US" altLang="en-US" smtClean="0"/>
          </a:p>
          <a:p>
            <a:pPr eaLnBrk="1" hangingPunct="1"/>
            <a:endParaRPr lang="en-US" altLang="en-US" smtClean="0"/>
          </a:p>
        </p:txBody>
      </p:sp>
      <p:graphicFrame>
        <p:nvGraphicFramePr>
          <p:cNvPr id="6148" name="Object 3"/>
          <p:cNvGraphicFramePr>
            <a:graphicFrameLocks noChangeAspect="1"/>
          </p:cNvGraphicFramePr>
          <p:nvPr/>
        </p:nvGraphicFramePr>
        <p:xfrm>
          <a:off x="1143000" y="2286000"/>
          <a:ext cx="7253288" cy="3505200"/>
        </p:xfrm>
        <a:graphic>
          <a:graphicData uri="http://schemas.openxmlformats.org/presentationml/2006/ole">
            <mc:AlternateContent xmlns:mc="http://schemas.openxmlformats.org/markup-compatibility/2006">
              <mc:Choice xmlns:v="urn:schemas-microsoft-com:vml" Requires="v">
                <p:oleObj spid="_x0000_s6149" name="Worksheet" r:id="rId5" imgW="2762305" imgH="1342920" progId="Excel.Sheet.8">
                  <p:embed/>
                </p:oleObj>
              </mc:Choice>
              <mc:Fallback>
                <p:oleObj name="Worksheet" r:id="rId5" imgW="2762305" imgH="134292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286000"/>
                        <a:ext cx="72532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Example</a:t>
            </a:r>
          </a:p>
        </p:txBody>
      </p:sp>
      <p:sp>
        <p:nvSpPr>
          <p:cNvPr id="6147" name="Content Placeholder 2"/>
          <p:cNvSpPr>
            <a:spLocks noGrp="1"/>
          </p:cNvSpPr>
          <p:nvPr>
            <p:ph idx="1"/>
          </p:nvPr>
        </p:nvSpPr>
        <p:spPr>
          <a:xfrm>
            <a:off x="685800" y="1143000"/>
            <a:ext cx="7772400" cy="4419600"/>
          </a:xfrm>
        </p:spPr>
        <p:txBody>
          <a:bodyPr/>
          <a:lstStyle/>
          <a:p>
            <a:pPr eaLnBrk="1" hangingPunct="1"/>
            <a:r>
              <a:rPr lang="en-US" altLang="en-US" smtClean="0"/>
              <a:t>Which item would Qi buy? Diapers vs Diablo III?</a:t>
            </a:r>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Similarity between Qi and Alice, Bob and Chris,</a:t>
            </a:r>
          </a:p>
          <a:p>
            <a:pPr eaLnBrk="1" hangingPunct="1"/>
            <a:r>
              <a:rPr lang="en-US" altLang="en-US" smtClean="0"/>
              <a:t> Qi </a:t>
            </a:r>
            <a:r>
              <a:rPr lang="en-US" altLang="en-US" smtClean="0">
                <a:sym typeface="Wingdings" pitchFamily="2" charset="2"/>
              </a:rPr>
              <a:t>= (7,2,3)</a:t>
            </a:r>
          </a:p>
          <a:p>
            <a:pPr eaLnBrk="1" hangingPunct="1"/>
            <a:r>
              <a:rPr lang="en-US" altLang="en-US" smtClean="0">
                <a:sym typeface="Wingdings" pitchFamily="2" charset="2"/>
              </a:rPr>
              <a:t>(users * features) * (features * users)</a:t>
            </a:r>
          </a:p>
          <a:p>
            <a:pPr eaLnBrk="1" hangingPunct="1">
              <a:buFontTx/>
              <a:buNone/>
            </a:pPr>
            <a:r>
              <a:rPr lang="en-US" altLang="en-US" smtClean="0">
                <a:sym typeface="Wingdings" pitchFamily="2" charset="2"/>
              </a:rPr>
              <a:t>= (users * users)</a:t>
            </a:r>
            <a:r>
              <a:rPr lang="en-US" altLang="en-US" smtClean="0"/>
              <a:t> </a:t>
            </a:r>
          </a:p>
        </p:txBody>
      </p:sp>
      <p:graphicFrame>
        <p:nvGraphicFramePr>
          <p:cNvPr id="7172" name="Object 3"/>
          <p:cNvGraphicFramePr>
            <a:graphicFrameLocks noChangeAspect="1"/>
          </p:cNvGraphicFramePr>
          <p:nvPr/>
        </p:nvGraphicFramePr>
        <p:xfrm>
          <a:off x="4267200" y="1676400"/>
          <a:ext cx="4129088" cy="2193925"/>
        </p:xfrm>
        <a:graphic>
          <a:graphicData uri="http://schemas.openxmlformats.org/presentationml/2006/ole">
            <mc:AlternateContent xmlns:mc="http://schemas.openxmlformats.org/markup-compatibility/2006">
              <mc:Choice xmlns:v="urn:schemas-microsoft-com:vml" Requires="v">
                <p:oleObj spid="_x0000_s7174" name="Worksheet" r:id="rId5" imgW="2762305" imgH="1342920" progId="Excel.Sheet.8">
                  <p:embed/>
                </p:oleObj>
              </mc:Choice>
              <mc:Fallback>
                <p:oleObj name="Worksheet" r:id="rId5" imgW="2762305" imgH="134292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676400"/>
                        <a:ext cx="41290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3" name="Object 4"/>
          <p:cNvGraphicFramePr>
            <a:graphicFrameLocks noChangeAspect="1"/>
          </p:cNvGraphicFramePr>
          <p:nvPr/>
        </p:nvGraphicFramePr>
        <p:xfrm>
          <a:off x="5867400" y="4572000"/>
          <a:ext cx="1719263" cy="990600"/>
        </p:xfrm>
        <a:graphic>
          <a:graphicData uri="http://schemas.openxmlformats.org/presentationml/2006/ole">
            <mc:AlternateContent xmlns:mc="http://schemas.openxmlformats.org/markup-compatibility/2006">
              <mc:Choice xmlns:v="urn:schemas-microsoft-com:vml" Requires="v">
                <p:oleObj spid="_x0000_s7175" name="Equation" r:id="rId7" imgW="1587500" imgH="914400" progId="Equation.3">
                  <p:embed/>
                </p:oleObj>
              </mc:Choice>
              <mc:Fallback>
                <p:oleObj name="Equation" r:id="rId7" imgW="1587500" imgH="9144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572000"/>
                        <a:ext cx="17192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Example: Diapers vs Diablo III?</a:t>
            </a:r>
          </a:p>
        </p:txBody>
      </p:sp>
      <p:sp>
        <p:nvSpPr>
          <p:cNvPr id="8195" name="Content Placeholder 2"/>
          <p:cNvSpPr>
            <a:spLocks noGrp="1"/>
          </p:cNvSpPr>
          <p:nvPr>
            <p:ph idx="1"/>
          </p:nvPr>
        </p:nvSpPr>
        <p:spPr>
          <a:xfrm>
            <a:off x="685800" y="1143000"/>
            <a:ext cx="7772400" cy="4419600"/>
          </a:xfrm>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Similarity between Qi and Apple, Ben and Chris </a:t>
            </a:r>
            <a:r>
              <a:rPr lang="en-US" altLang="en-US" smtClean="0">
                <a:sym typeface="Wingdings" pitchFamily="2" charset="2"/>
              </a:rPr>
              <a:t>= (7,2,3)</a:t>
            </a:r>
            <a:r>
              <a:rPr lang="en-US" altLang="en-US" smtClean="0"/>
              <a:t> </a:t>
            </a:r>
          </a:p>
          <a:p>
            <a:pPr eaLnBrk="1" hangingPunct="1"/>
            <a:r>
              <a:rPr lang="en-US" altLang="en-US" smtClean="0"/>
              <a:t>Qi buys diapers:</a:t>
            </a:r>
          </a:p>
          <a:p>
            <a:pPr eaLnBrk="1" hangingPunct="1"/>
            <a:r>
              <a:rPr lang="en-US" altLang="en-US" smtClean="0"/>
              <a:t>Qi buys diablo III:  </a:t>
            </a:r>
          </a:p>
          <a:p>
            <a:pPr eaLnBrk="1" hangingPunct="1"/>
            <a:r>
              <a:rPr lang="en-US" altLang="en-US" smtClean="0"/>
              <a:t>(users*users)*(users*items)=(users*items)</a:t>
            </a:r>
          </a:p>
        </p:txBody>
      </p:sp>
      <p:graphicFrame>
        <p:nvGraphicFramePr>
          <p:cNvPr id="8196" name="Object 5"/>
          <p:cNvGraphicFramePr>
            <a:graphicFrameLocks noChangeAspect="1"/>
          </p:cNvGraphicFramePr>
          <p:nvPr/>
        </p:nvGraphicFramePr>
        <p:xfrm>
          <a:off x="4038600" y="4038600"/>
          <a:ext cx="2598738" cy="433388"/>
        </p:xfrm>
        <a:graphic>
          <a:graphicData uri="http://schemas.openxmlformats.org/presentationml/2006/ole">
            <mc:AlternateContent xmlns:mc="http://schemas.openxmlformats.org/markup-compatibility/2006">
              <mc:Choice xmlns:v="urn:schemas-microsoft-com:vml" Requires="v">
                <p:oleObj spid="_x0000_s8201" name="Equation" r:id="rId4" imgW="1371600" imgH="228600" progId="Equation.3">
                  <p:embed/>
                </p:oleObj>
              </mc:Choice>
              <mc:Fallback>
                <p:oleObj name="Equation" r:id="rId4" imgW="137160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038600"/>
                        <a:ext cx="25987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7" name="Object 6"/>
          <p:cNvGraphicFramePr>
            <a:graphicFrameLocks noChangeAspect="1"/>
          </p:cNvGraphicFramePr>
          <p:nvPr/>
        </p:nvGraphicFramePr>
        <p:xfrm>
          <a:off x="4267200" y="4648200"/>
          <a:ext cx="2574925" cy="433388"/>
        </p:xfrm>
        <a:graphic>
          <a:graphicData uri="http://schemas.openxmlformats.org/presentationml/2006/ole">
            <mc:AlternateContent xmlns:mc="http://schemas.openxmlformats.org/markup-compatibility/2006">
              <mc:Choice xmlns:v="urn:schemas-microsoft-com:vml" Requires="v">
                <p:oleObj spid="_x0000_s8202" name="Equation" r:id="rId6" imgW="1358900" imgH="228600" progId="Equation.3">
                  <p:embed/>
                </p:oleObj>
              </mc:Choice>
              <mc:Fallback>
                <p:oleObj name="Equation" r:id="rId6" imgW="1358900" imgH="228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648200"/>
                        <a:ext cx="25749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8" name="Object 1"/>
          <p:cNvGraphicFramePr>
            <a:graphicFrameLocks noChangeAspect="1"/>
          </p:cNvGraphicFramePr>
          <p:nvPr/>
        </p:nvGraphicFramePr>
        <p:xfrm>
          <a:off x="2133600" y="838200"/>
          <a:ext cx="4129088" cy="2193925"/>
        </p:xfrm>
        <a:graphic>
          <a:graphicData uri="http://schemas.openxmlformats.org/presentationml/2006/ole">
            <mc:AlternateContent xmlns:mc="http://schemas.openxmlformats.org/markup-compatibility/2006">
              <mc:Choice xmlns:v="urn:schemas-microsoft-com:vml" Requires="v">
                <p:oleObj spid="_x0000_s8203" name="Worksheet" r:id="rId9" imgW="2762305" imgH="1342920" progId="Excel.Sheet.8">
                  <p:embed/>
                </p:oleObj>
              </mc:Choice>
              <mc:Fallback>
                <p:oleObj name="Worksheet" r:id="rId9" imgW="2762305" imgH="1342920" progId="Excel.Sheet.8">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838200"/>
                        <a:ext cx="41290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9" name="Up Arrow Callout 7"/>
          <p:cNvSpPr>
            <a:spLocks noChangeArrowheads="1"/>
          </p:cNvSpPr>
          <p:nvPr/>
        </p:nvSpPr>
        <p:spPr bwMode="auto">
          <a:xfrm>
            <a:off x="609600" y="5791200"/>
            <a:ext cx="2667000" cy="838200"/>
          </a:xfrm>
          <a:prstGeom prst="upArrowCallout">
            <a:avLst>
              <a:gd name="adj1" fmla="val 25013"/>
              <a:gd name="adj2" fmla="val 24998"/>
              <a:gd name="adj3" fmla="val 25000"/>
              <a:gd name="adj4" fmla="val 64977"/>
            </a:avLst>
          </a:prstGeom>
          <a:noFill/>
          <a:ln w="38100" algn="ctr">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t>Users’ similarity</a:t>
            </a:r>
          </a:p>
        </p:txBody>
      </p:sp>
      <p:sp>
        <p:nvSpPr>
          <p:cNvPr id="8200" name="Up Arrow Callout 14"/>
          <p:cNvSpPr>
            <a:spLocks noChangeArrowheads="1"/>
          </p:cNvSpPr>
          <p:nvPr/>
        </p:nvSpPr>
        <p:spPr bwMode="auto">
          <a:xfrm>
            <a:off x="3505200" y="5781675"/>
            <a:ext cx="2667000" cy="838200"/>
          </a:xfrm>
          <a:prstGeom prst="upArrowCallout">
            <a:avLst>
              <a:gd name="adj1" fmla="val 25013"/>
              <a:gd name="adj2" fmla="val 24998"/>
              <a:gd name="adj3" fmla="val 25000"/>
              <a:gd name="adj4" fmla="val 64977"/>
            </a:avLst>
          </a:prstGeom>
          <a:noFill/>
          <a:ln w="38100" algn="ctr">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t>Purchase history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t>© 2009 Institute for Safe Medication Practices</a:t>
            </a:r>
          </a:p>
        </p:txBody>
      </p:sp>
      <p:sp>
        <p:nvSpPr>
          <p:cNvPr id="9219" name="Rectangle 2"/>
          <p:cNvSpPr>
            <a:spLocks noGrp="1" noChangeArrowheads="1"/>
          </p:cNvSpPr>
          <p:nvPr>
            <p:ph type="title"/>
          </p:nvPr>
        </p:nvSpPr>
        <p:spPr>
          <a:xfrm>
            <a:off x="711200" y="457200"/>
            <a:ext cx="7772400" cy="1143000"/>
          </a:xfrm>
        </p:spPr>
        <p:txBody>
          <a:bodyPr/>
          <a:lstStyle/>
          <a:p>
            <a:r>
              <a:rPr lang="en-US" altLang="en-US" sz="4000" smtClean="0"/>
              <a:t>Medication Reconciliation</a:t>
            </a:r>
            <a:r>
              <a:rPr lang="en-US" altLang="en-US" smtClean="0"/>
              <a:t/>
            </a:r>
            <a:br>
              <a:rPr lang="en-US" altLang="en-US" smtClean="0"/>
            </a:br>
            <a:r>
              <a:rPr lang="en-US" altLang="en-US" sz="1400" smtClean="0"/>
              <a:t>Joint Commission Sentinel Event Alert Issue 35, January 25, 2006</a:t>
            </a:r>
          </a:p>
        </p:txBody>
      </p:sp>
      <p:sp>
        <p:nvSpPr>
          <p:cNvPr id="9220" name="Rectangle 3"/>
          <p:cNvSpPr>
            <a:spLocks noGrp="1" noChangeArrowheads="1"/>
          </p:cNvSpPr>
          <p:nvPr>
            <p:ph type="body" idx="1"/>
          </p:nvPr>
        </p:nvSpPr>
        <p:spPr>
          <a:xfrm>
            <a:off x="711200" y="1524000"/>
            <a:ext cx="7772400" cy="4495800"/>
          </a:xfrm>
        </p:spPr>
        <p:txBody>
          <a:bodyPr/>
          <a:lstStyle/>
          <a:p>
            <a:r>
              <a:rPr lang="en-US" altLang="en-US" sz="3000" smtClean="0"/>
              <a:t>Process of </a:t>
            </a:r>
            <a:r>
              <a:rPr lang="en-US" altLang="en-US" sz="3000" smtClean="0">
                <a:solidFill>
                  <a:srgbClr val="FF0000"/>
                </a:solidFill>
              </a:rPr>
              <a:t>comparing</a:t>
            </a:r>
            <a:r>
              <a:rPr lang="en-US" altLang="en-US" sz="3000" smtClean="0"/>
              <a:t> a patient’s medication orders to all of the medications that a patient has been taking.</a:t>
            </a:r>
          </a:p>
          <a:p>
            <a:r>
              <a:rPr lang="en-US" altLang="en-US" sz="3000" smtClean="0"/>
              <a:t>This is done to avoid medication errors such as </a:t>
            </a:r>
            <a:r>
              <a:rPr lang="en-US" altLang="en-US" sz="3000" smtClean="0">
                <a:solidFill>
                  <a:srgbClr val="FF0000"/>
                </a:solidFill>
              </a:rPr>
              <a:t>omissions</a:t>
            </a:r>
            <a:r>
              <a:rPr lang="en-US" altLang="en-US" sz="3000" smtClean="0"/>
              <a:t>, duplications, dosing errors, or drug interactions.</a:t>
            </a:r>
          </a:p>
          <a:p>
            <a:r>
              <a:rPr lang="en-US" altLang="en-US" sz="3000" smtClean="0"/>
              <a:t>It should be done at every </a:t>
            </a:r>
            <a:r>
              <a:rPr lang="en-US" altLang="en-US" sz="3000" smtClean="0">
                <a:solidFill>
                  <a:srgbClr val="FF0000"/>
                </a:solidFill>
              </a:rPr>
              <a:t>transition of care </a:t>
            </a:r>
            <a:r>
              <a:rPr lang="en-US" altLang="en-US" sz="3000" smtClean="0"/>
              <a:t>in which new medications are ordered or existing orders rewritten</a:t>
            </a:r>
          </a:p>
          <a:p>
            <a:pPr>
              <a:buFontTx/>
              <a:buNone/>
            </a:pPr>
            <a:endParaRPr lang="en-US" altLang="en-US" sz="3000" smtClean="0"/>
          </a:p>
          <a:p>
            <a:pPr lvl="1">
              <a:buFontTx/>
              <a:buNone/>
            </a:pPr>
            <a:endParaRPr lang="en-US" altLang="en-US" sz="30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Miss medication predication</a:t>
            </a:r>
          </a:p>
        </p:txBody>
      </p:sp>
      <p:sp>
        <p:nvSpPr>
          <p:cNvPr id="10243" name="Content Placeholder 2"/>
          <p:cNvSpPr>
            <a:spLocks noGrp="1"/>
          </p:cNvSpPr>
          <p:nvPr>
            <p:ph idx="1"/>
          </p:nvPr>
        </p:nvSpPr>
        <p:spPr>
          <a:xfrm>
            <a:off x="609600" y="1066800"/>
            <a:ext cx="7772400" cy="4419600"/>
          </a:xfrm>
        </p:spPr>
        <p:txBody>
          <a:bodyPr/>
          <a:lstStyle/>
          <a:p>
            <a:pPr eaLnBrk="1" hangingPunct="1"/>
            <a:r>
              <a:rPr lang="en-US" altLang="en-US" smtClean="0"/>
              <a:t>Task: predicting whether specific drugs have been omitted from an individual’s medication list based on the known medications of similar individuals and the observed list of medications for that patient.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ti-talk">
  <a:themeElements>
    <a:clrScheme name="lti-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ti-tal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38100" cap="flat" cmpd="sng" algn="ctr">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ti-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ti-tal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ti-tal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ti-tal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ti-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ti-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ti-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lti-talk</Template>
  <TotalTime>4835</TotalTime>
  <Words>1541</Words>
  <Application>Microsoft Office PowerPoint</Application>
  <PresentationFormat>On-screen Show (4:3)</PresentationFormat>
  <Paragraphs>171</Paragraphs>
  <Slides>23</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0" baseType="lpstr">
      <vt:lpstr>Times New Roman</vt:lpstr>
      <vt:lpstr>Arial</vt:lpstr>
      <vt:lpstr>Calibri</vt:lpstr>
      <vt:lpstr>Wingdings</vt:lpstr>
      <vt:lpstr>lti-talk</vt:lpstr>
      <vt:lpstr>Microsoft Excel 97-2003 Worksheet</vt:lpstr>
      <vt:lpstr>Microsoft Equation 3.0</vt:lpstr>
      <vt:lpstr>Automatic detection of omissions in medication lists</vt:lpstr>
      <vt:lpstr>Everyday Examples of Collaborative Filtering...</vt:lpstr>
      <vt:lpstr>Tales of Beers and Diapers</vt:lpstr>
      <vt:lpstr>Everyday Examples of Collaborative Filtering...</vt:lpstr>
      <vt:lpstr>Example</vt:lpstr>
      <vt:lpstr>Example</vt:lpstr>
      <vt:lpstr>Example: Diapers vs Diablo III?</vt:lpstr>
      <vt:lpstr>Medication Reconciliation Joint Commission Sentinel Event Alert Issue 35, January 25, 2006</vt:lpstr>
      <vt:lpstr>Miss medication predication</vt:lpstr>
      <vt:lpstr>Collaborative Filtering Methods </vt:lpstr>
      <vt:lpstr>Methods</vt:lpstr>
      <vt:lpstr>Model 1: Drug Popularity</vt:lpstr>
      <vt:lpstr>Model 2: Co-occurrence counting</vt:lpstr>
      <vt:lpstr>Model 3: KNNs</vt:lpstr>
      <vt:lpstr>Model 4: Logistic Regression</vt:lpstr>
      <vt:lpstr>Model 4: Logistic Regression</vt:lpstr>
      <vt:lpstr>Model 5: Random</vt:lpstr>
      <vt:lpstr>Medication Data</vt:lpstr>
      <vt:lpstr>Simulation Experiment and Cross-Validation</vt:lpstr>
      <vt:lpstr>PowerPoint Presentation</vt:lpstr>
      <vt:lpstr>PowerPoint Presentation</vt:lpstr>
      <vt:lpstr>PowerPoint Presentation</vt:lpstr>
      <vt:lpstr>Discussion</vt:lpstr>
    </vt:vector>
  </TitlesOfParts>
  <Company>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Filtering: A Tutorial</dc:title>
  <dc:creator>William Cohen</dc:creator>
  <cp:lastModifiedBy>CCHMC</cp:lastModifiedBy>
  <cp:revision>1439</cp:revision>
  <dcterms:created xsi:type="dcterms:W3CDTF">2004-05-06T18:46:31Z</dcterms:created>
  <dcterms:modified xsi:type="dcterms:W3CDTF">2014-04-17T17:24:15Z</dcterms:modified>
</cp:coreProperties>
</file>