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2" r:id="rId4"/>
    <p:sldId id="266" r:id="rId5"/>
    <p:sldId id="257" r:id="rId6"/>
    <p:sldId id="259" r:id="rId7"/>
    <p:sldId id="264" r:id="rId8"/>
    <p:sldId id="263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89" autoAdjust="0"/>
  </p:normalViewPr>
  <p:slideViewPr>
    <p:cSldViewPr>
      <p:cViewPr varScale="1">
        <p:scale>
          <a:sx n="41" d="100"/>
          <a:sy n="41" d="100"/>
        </p:scale>
        <p:origin x="-153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3C0E9-1E7A-4B62-8DF7-4D38BFC183B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F5B2E-779E-4E2D-AFB3-37AC1B812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r>
              <a:rPr lang="en-US" baseline="0" dirty="0" smtClean="0"/>
              <a:t> a Gold Standard – Text annotated for UMLS entities manually</a:t>
            </a:r>
          </a:p>
          <a:p>
            <a:r>
              <a:rPr lang="en-US" baseline="0" dirty="0" smtClean="0"/>
              <a:t>Gold Standard is used to train and evaluate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B2E-779E-4E2D-AFB3-37AC1B8122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0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130,000</a:t>
            </a:r>
            <a:r>
              <a:rPr lang="en-US" baseline="0" dirty="0" smtClean="0"/>
              <a:t> tokens ~ = 300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B2E-779E-4E2D-AFB3-37AC1B8122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130,000</a:t>
            </a:r>
            <a:r>
              <a:rPr lang="en-US" baseline="0" dirty="0" smtClean="0"/>
              <a:t> tokens ~ = 300 notes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B2E-779E-4E2D-AFB3-37AC1B8122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6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8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6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1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0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9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6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0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3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B78F1-A1CF-4821-8541-8433A7D250D6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71218-9A48-4052-AF91-E6BD15A26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4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Towards comprehensive syntactic and semantic annotations of the clinical narrative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Daniel Albright, </a:t>
            </a:r>
            <a:r>
              <a:rPr lang="en-US" sz="2000" dirty="0" err="1" smtClean="0"/>
              <a:t>Arrick</a:t>
            </a:r>
            <a:r>
              <a:rPr lang="en-US" sz="2000" dirty="0" smtClean="0"/>
              <a:t> </a:t>
            </a:r>
            <a:r>
              <a:rPr lang="en-US" sz="2000" dirty="0" err="1" smtClean="0"/>
              <a:t>Lanfranchi</a:t>
            </a:r>
            <a:r>
              <a:rPr lang="en-US" sz="2000" dirty="0" smtClean="0"/>
              <a:t>, </a:t>
            </a:r>
            <a:r>
              <a:rPr lang="en-US" sz="2000" dirty="0" err="1" smtClean="0"/>
              <a:t>Anwen</a:t>
            </a:r>
            <a:r>
              <a:rPr lang="en-US" sz="2000" dirty="0" smtClean="0"/>
              <a:t> </a:t>
            </a:r>
            <a:r>
              <a:rPr lang="en-US" sz="2000" dirty="0" err="1" smtClean="0"/>
              <a:t>Fredriksen</a:t>
            </a:r>
            <a:r>
              <a:rPr lang="en-US" sz="2000" dirty="0" smtClean="0"/>
              <a:t>, William F </a:t>
            </a:r>
            <a:r>
              <a:rPr lang="en-US" sz="2000" dirty="0" err="1" smtClean="0"/>
              <a:t>Styler</a:t>
            </a:r>
            <a:r>
              <a:rPr lang="en-US" sz="2000" dirty="0" smtClean="0"/>
              <a:t> IV, Colin Warner, Jena D Hwang, </a:t>
            </a:r>
            <a:r>
              <a:rPr lang="en-US" sz="2000" dirty="0" err="1" smtClean="0"/>
              <a:t>Jinho</a:t>
            </a:r>
            <a:r>
              <a:rPr lang="en-US" sz="2000" dirty="0" smtClean="0"/>
              <a:t> D Choi, </a:t>
            </a:r>
            <a:r>
              <a:rPr lang="en-US" sz="2000" dirty="0" err="1" smtClean="0"/>
              <a:t>Dmitriy</a:t>
            </a:r>
            <a:r>
              <a:rPr lang="en-US" sz="2000" dirty="0" smtClean="0"/>
              <a:t> </a:t>
            </a:r>
            <a:r>
              <a:rPr lang="en-US" sz="2000" dirty="0" err="1" smtClean="0"/>
              <a:t>Dligach</a:t>
            </a:r>
            <a:r>
              <a:rPr lang="en-US" sz="2000" dirty="0" smtClean="0"/>
              <a:t>, Rodney D Nielsen, James Martin, Wayne Ward, Martha Palmer, Guergana K </a:t>
            </a:r>
            <a:r>
              <a:rPr lang="en-US" sz="2000" dirty="0" err="1" smtClean="0"/>
              <a:t>Savova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/>
              <a:t>Albright </a:t>
            </a:r>
            <a:r>
              <a:rPr lang="en-US" sz="2000" b="1" dirty="0" smtClean="0"/>
              <a:t>D, </a:t>
            </a:r>
            <a:r>
              <a:rPr lang="en-US" sz="2000" b="1" dirty="0" err="1" smtClean="0"/>
              <a:t>Lanfranchi</a:t>
            </a:r>
            <a:r>
              <a:rPr lang="en-US" sz="2000" b="1" dirty="0" smtClean="0"/>
              <a:t> </a:t>
            </a:r>
            <a:r>
              <a:rPr lang="en-US" sz="2000" b="1" dirty="0"/>
              <a:t>A, </a:t>
            </a:r>
            <a:r>
              <a:rPr lang="en-US" sz="2000" b="1" dirty="0" err="1"/>
              <a:t>Fredriksen</a:t>
            </a:r>
            <a:r>
              <a:rPr lang="en-US" sz="2000" b="1" dirty="0"/>
              <a:t> A</a:t>
            </a:r>
            <a:r>
              <a:rPr lang="en-US" sz="2000" b="1" dirty="0" smtClean="0"/>
              <a:t>, </a:t>
            </a:r>
            <a:r>
              <a:rPr lang="da-DK" sz="2000" b="1" dirty="0" smtClean="0"/>
              <a:t>et </a:t>
            </a:r>
            <a:r>
              <a:rPr lang="da-DK" sz="2000" b="1" dirty="0"/>
              <a:t>al. </a:t>
            </a:r>
            <a:r>
              <a:rPr lang="en-US" sz="2000" b="1" dirty="0" smtClean="0"/>
              <a:t>JAMIA Dec 2012</a:t>
            </a:r>
            <a:br>
              <a:rPr lang="en-US" sz="2000" b="1" dirty="0" smtClean="0"/>
            </a:br>
            <a:r>
              <a:rPr lang="en-US" sz="2000" b="1" dirty="0" smtClean="0"/>
              <a:t>doi:10.1136/amiajnl-2012-001317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477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/>
          <a:lstStyle/>
          <a:p>
            <a:pPr marL="0" fontAlgn="t">
              <a:spcBef>
                <a:spcPts val="0"/>
              </a:spcBef>
            </a:pPr>
            <a:r>
              <a:rPr lang="en-US" dirty="0"/>
              <a:t>Corpus: clinical narrative text, </a:t>
            </a:r>
            <a:r>
              <a:rPr lang="en-US" dirty="0" err="1"/>
              <a:t>anonymized</a:t>
            </a:r>
            <a:r>
              <a:rPr lang="en-US" dirty="0"/>
              <a:t> from Mayo </a:t>
            </a:r>
            <a:r>
              <a:rPr lang="en-US" dirty="0" smtClean="0"/>
              <a:t>Clinic </a:t>
            </a:r>
          </a:p>
          <a:p>
            <a:pPr marL="400050" lvl="1" fontAlgn="t">
              <a:spcBef>
                <a:spcPts val="0"/>
              </a:spcBef>
            </a:pPr>
            <a:r>
              <a:rPr lang="en-US" dirty="0" smtClean="0"/>
              <a:t>Pathology reports (colon cancer related)</a:t>
            </a:r>
          </a:p>
          <a:p>
            <a:pPr marL="400050" lvl="1" fontAlgn="t">
              <a:spcBef>
                <a:spcPts val="0"/>
              </a:spcBef>
            </a:pPr>
            <a:r>
              <a:rPr lang="en-US" dirty="0" smtClean="0"/>
              <a:t>Mayo Clinic CN – randomly selected</a:t>
            </a:r>
            <a:endParaRPr lang="en-US" dirty="0"/>
          </a:p>
          <a:p>
            <a:pPr marL="0" fontAlgn="t">
              <a:spcBef>
                <a:spcPts val="0"/>
              </a:spcBef>
            </a:pPr>
            <a:endParaRPr lang="en-US" dirty="0" smtClean="0">
              <a:solidFill>
                <a:srgbClr val="000000"/>
              </a:solidFill>
            </a:endParaRPr>
          </a:p>
          <a:p>
            <a:pPr marL="171450" indent="-514350" fontAlgn="t"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Treebank</a:t>
            </a:r>
            <a:endParaRPr lang="en-US" dirty="0">
              <a:latin typeface="Arial"/>
            </a:endParaRPr>
          </a:p>
          <a:p>
            <a:pPr marL="171450" indent="-514350" fontAlgn="t">
              <a:spcBef>
                <a:spcPts val="0"/>
              </a:spcBef>
              <a:buFont typeface="+mj-lt"/>
              <a:buAutoNum type="arabicPeriod"/>
            </a:pPr>
            <a:r>
              <a:rPr lang="en-US" dirty="0" err="1">
                <a:solidFill>
                  <a:srgbClr val="000000"/>
                </a:solidFill>
              </a:rPr>
              <a:t>PropBank</a:t>
            </a:r>
            <a:endParaRPr lang="en-US" dirty="0">
              <a:latin typeface="Arial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901625"/>
            <a:ext cx="8153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3</a:t>
            </a:r>
            <a:r>
              <a:rPr lang="en-US" dirty="0" smtClean="0"/>
              <a:t>.  UMLS </a:t>
            </a:r>
            <a:r>
              <a:rPr lang="en-US" dirty="0"/>
              <a:t>– Unified Medical Language </a:t>
            </a:r>
            <a:r>
              <a:rPr lang="en-US" dirty="0" smtClean="0"/>
              <a:t>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52" t="80151" r="3478" b="-1"/>
          <a:stretch/>
        </p:blipFill>
        <p:spPr bwMode="auto">
          <a:xfrm>
            <a:off x="-76200" y="1676400"/>
            <a:ext cx="9220200" cy="42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60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Annotation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203668"/>
              </p:ext>
            </p:extLst>
          </p:nvPr>
        </p:nvGraphicFramePr>
        <p:xfrm>
          <a:off x="423994" y="2057398"/>
          <a:ext cx="38100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143000"/>
              </a:tblGrid>
              <a:tr h="511773">
                <a:tc>
                  <a:txBody>
                    <a:bodyPr/>
                    <a:lstStyle/>
                    <a:p>
                      <a:r>
                        <a:rPr lang="en-US" dirty="0" smtClean="0"/>
                        <a:t>Corpus 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564185">
                <a:tc>
                  <a:txBody>
                    <a:bodyPr/>
                    <a:lstStyle/>
                    <a:p>
                      <a:r>
                        <a:rPr lang="en-US" dirty="0" smtClean="0"/>
                        <a:t>Sentences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13091</a:t>
                      </a:r>
                      <a:endParaRPr lang="en-US" dirty="0"/>
                    </a:p>
                  </a:txBody>
                  <a:tcPr/>
                </a:tc>
              </a:tr>
              <a:tr h="384270">
                <a:tc>
                  <a:txBody>
                    <a:bodyPr/>
                    <a:lstStyle/>
                    <a:p>
                      <a:r>
                        <a:rPr lang="en-US" dirty="0" smtClean="0"/>
                        <a:t>Tokens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127606</a:t>
                      </a:r>
                      <a:endParaRPr lang="en-US" dirty="0"/>
                    </a:p>
                  </a:txBody>
                  <a:tcPr/>
                </a:tc>
              </a:tr>
              <a:tr h="645574">
                <a:tc>
                  <a:txBody>
                    <a:bodyPr/>
                    <a:lstStyle/>
                    <a:p>
                      <a:r>
                        <a:rPr lang="en-US" dirty="0" smtClean="0"/>
                        <a:t>Predicate Lemmas </a:t>
                      </a:r>
                      <a:r>
                        <a:rPr lang="en-US" i="1" dirty="0" err="1" smtClean="0"/>
                        <a:t>PropBank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1772</a:t>
                      </a:r>
                      <a:endParaRPr lang="en-US" dirty="0"/>
                    </a:p>
                  </a:txBody>
                  <a:tcPr/>
                </a:tc>
              </a:tr>
              <a:tr h="14755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Named Entity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i="1" dirty="0" smtClean="0"/>
                        <a:t>15 semantic Groups</a:t>
                      </a:r>
                      <a:br>
                        <a:rPr lang="en-US" i="1" dirty="0" smtClean="0"/>
                      </a:br>
                      <a:r>
                        <a:rPr lang="en-US" i="1" dirty="0" smtClean="0"/>
                        <a:t>1 semantic Type</a:t>
                      </a:r>
                      <a:br>
                        <a:rPr lang="en-US" i="1" dirty="0" smtClean="0"/>
                      </a:br>
                      <a:r>
                        <a:rPr lang="en-US" i="1" dirty="0" smtClean="0"/>
                        <a:t>Person</a:t>
                      </a:r>
                      <a:r>
                        <a:rPr lang="en-US" i="1" baseline="0" dirty="0" smtClean="0"/>
                        <a:t> semantic category</a:t>
                      </a:r>
                      <a:br>
                        <a:rPr lang="en-US" i="1" baseline="0" dirty="0" smtClean="0"/>
                      </a:br>
                      <a:r>
                        <a:rPr lang="en-US" i="1" baseline="0" dirty="0" smtClean="0"/>
                        <a:t>  (non-UMLS)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28539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911457"/>
              </p:ext>
            </p:extLst>
          </p:nvPr>
        </p:nvGraphicFramePr>
        <p:xfrm>
          <a:off x="4386394" y="2057399"/>
          <a:ext cx="4376606" cy="358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219200"/>
                <a:gridCol w="947606"/>
              </a:tblGrid>
              <a:tr h="477142"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</a:t>
                      </a:r>
                      <a:r>
                        <a:rPr lang="en-US" baseline="0" dirty="0" smtClean="0"/>
                        <a:t>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Procedures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15.71%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4483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Concepts &amp;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4308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Disorders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14.74%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4208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Anatomy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3652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Sign or Symptom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12.46%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3556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967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Chemicals and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2137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All Other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21.7%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19600" y="1676398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Named Entity Types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84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Annotation 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794659"/>
              </p:ext>
            </p:extLst>
          </p:nvPr>
        </p:nvGraphicFramePr>
        <p:xfrm>
          <a:off x="423994" y="2057398"/>
          <a:ext cx="38100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143000"/>
              </a:tblGrid>
              <a:tr h="511773">
                <a:tc>
                  <a:txBody>
                    <a:bodyPr/>
                    <a:lstStyle/>
                    <a:p>
                      <a:r>
                        <a:rPr lang="en-US" dirty="0" smtClean="0"/>
                        <a:t>Corpus 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564185">
                <a:tc>
                  <a:txBody>
                    <a:bodyPr/>
                    <a:lstStyle/>
                    <a:p>
                      <a:r>
                        <a:rPr lang="en-US" dirty="0" smtClean="0"/>
                        <a:t>Sentences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13091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84270">
                <a:tc>
                  <a:txBody>
                    <a:bodyPr/>
                    <a:lstStyle/>
                    <a:p>
                      <a:r>
                        <a:rPr lang="en-US" dirty="0" smtClean="0"/>
                        <a:t>Tokens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127606</a:t>
                      </a:r>
                      <a:endParaRPr lang="en-US" dirty="0"/>
                    </a:p>
                  </a:txBody>
                  <a:tcPr/>
                </a:tc>
              </a:tr>
              <a:tr h="645574">
                <a:tc>
                  <a:txBody>
                    <a:bodyPr/>
                    <a:lstStyle/>
                    <a:p>
                      <a:r>
                        <a:rPr lang="en-US" dirty="0" smtClean="0"/>
                        <a:t>Predicate Lemmas </a:t>
                      </a:r>
                      <a:r>
                        <a:rPr lang="en-US" i="1" dirty="0" err="1" smtClean="0"/>
                        <a:t>PropBank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1772</a:t>
                      </a:r>
                      <a:endParaRPr lang="en-US" dirty="0"/>
                    </a:p>
                  </a:txBody>
                  <a:tcPr/>
                </a:tc>
              </a:tr>
              <a:tr h="14755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Named Entity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i="1" dirty="0" smtClean="0"/>
                        <a:t>15 semantic Groups</a:t>
                      </a:r>
                      <a:br>
                        <a:rPr lang="en-US" i="1" dirty="0" smtClean="0"/>
                      </a:br>
                      <a:r>
                        <a:rPr lang="en-US" i="1" dirty="0" smtClean="0"/>
                        <a:t>1 semantic Type</a:t>
                      </a:r>
                      <a:br>
                        <a:rPr lang="en-US" i="1" dirty="0" smtClean="0"/>
                      </a:br>
                      <a:r>
                        <a:rPr lang="en-US" i="1" dirty="0" smtClean="0"/>
                        <a:t>Person</a:t>
                      </a:r>
                      <a:r>
                        <a:rPr lang="en-US" i="1" baseline="0" dirty="0" smtClean="0"/>
                        <a:t> semantic category</a:t>
                      </a:r>
                      <a:br>
                        <a:rPr lang="en-US" i="1" baseline="0" dirty="0" smtClean="0"/>
                      </a:br>
                      <a:r>
                        <a:rPr lang="en-US" i="1" baseline="0" dirty="0" smtClean="0"/>
                        <a:t>  (non-UMLS)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28539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90030"/>
              </p:ext>
            </p:extLst>
          </p:nvPr>
        </p:nvGraphicFramePr>
        <p:xfrm>
          <a:off x="4386394" y="2057399"/>
          <a:ext cx="4376606" cy="358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219200"/>
                <a:gridCol w="947606"/>
              </a:tblGrid>
              <a:tr h="477142"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</a:t>
                      </a:r>
                      <a:r>
                        <a:rPr lang="en-US" baseline="0" dirty="0" smtClean="0"/>
                        <a:t>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4483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Concepts &amp; ideas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4308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Disorders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14.74%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4208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Anatomy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3652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Sign or Symptom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12.46%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3556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28967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Chemicals and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2137</a:t>
                      </a:r>
                      <a:endParaRPr lang="en-US" dirty="0"/>
                    </a:p>
                  </a:txBody>
                  <a:tcPr/>
                </a:tc>
              </a:tr>
              <a:tr h="445882">
                <a:tc>
                  <a:txBody>
                    <a:bodyPr/>
                    <a:lstStyle/>
                    <a:p>
                      <a:r>
                        <a:rPr lang="en-US" dirty="0" smtClean="0"/>
                        <a:t>All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19600" y="1676398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Named Entity Types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174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IAA 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556202"/>
              </p:ext>
            </p:extLst>
          </p:nvPr>
        </p:nvGraphicFramePr>
        <p:xfrm>
          <a:off x="1447800" y="1981200"/>
          <a:ext cx="624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716"/>
                <a:gridCol w="1423686"/>
                <a:gridCol w="25309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Average IAA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Double</a:t>
                      </a:r>
                      <a:r>
                        <a:rPr lang="en-US" b="0" baseline="0" dirty="0" smtClean="0"/>
                        <a:t> Annotation Size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Treebank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PropBank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exact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PropBank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Core-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PropBank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Constituent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UMLS, exact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0.697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74%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UMLS, partial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74%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4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874217"/>
              </p:ext>
            </p:extLst>
          </p:nvPr>
        </p:nvGraphicFramePr>
        <p:xfrm>
          <a:off x="1447800" y="1981200"/>
          <a:ext cx="6248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88602"/>
                <a:gridCol w="25309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Startup %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Treebank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&lt;50%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UMLS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$50,000</a:t>
                      </a:r>
                      <a:r>
                        <a:rPr lang="en-US" baseline="0" dirty="0" smtClean="0"/>
                        <a:t> – 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20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Tools Built on Annotations</a:t>
            </a:r>
            <a:br>
              <a:rPr lang="en-US" dirty="0" smtClean="0"/>
            </a:br>
            <a:r>
              <a:rPr lang="en-US" dirty="0" smtClean="0"/>
              <a:t>(and incorporated into cTAKES)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 tagger</a:t>
            </a:r>
          </a:p>
          <a:p>
            <a:r>
              <a:rPr lang="en-US" dirty="0" smtClean="0"/>
              <a:t>Constituency parser</a:t>
            </a:r>
          </a:p>
          <a:p>
            <a:r>
              <a:rPr lang="en-US" dirty="0" smtClean="0"/>
              <a:t>Dependency parser</a:t>
            </a:r>
          </a:p>
          <a:p>
            <a:r>
              <a:rPr lang="en-US" dirty="0" smtClean="0"/>
              <a:t>Semantic role </a:t>
            </a:r>
            <a:r>
              <a:rPr lang="en-US" dirty="0"/>
              <a:t>labeler</a:t>
            </a:r>
          </a:p>
        </p:txBody>
      </p:sp>
    </p:spTree>
    <p:extLst>
      <p:ext uri="{BB962C8B-B14F-4D97-AF65-F5344CB8AC3E}">
        <p14:creationId xmlns:p14="http://schemas.microsoft.com/office/powerpoint/2010/main" val="391449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Tools Built on Annotations</a:t>
            </a:r>
            <a:br>
              <a:rPr lang="en-US" dirty="0" smtClean="0"/>
            </a:br>
            <a:r>
              <a:rPr lang="en-US" dirty="0" smtClean="0"/>
              <a:t>(and incorporated into cTAKES)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197523"/>
              </p:ext>
            </p:extLst>
          </p:nvPr>
        </p:nvGraphicFramePr>
        <p:xfrm>
          <a:off x="1524000" y="2286000"/>
          <a:ext cx="6096000" cy="299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 result of </a:t>
                      </a:r>
                      <a:r>
                        <a:rPr lang="en-US" dirty="0" err="1" smtClean="0"/>
                        <a:t>MiPACQ</a:t>
                      </a:r>
                      <a:r>
                        <a:rPr lang="en-US" dirty="0" smtClean="0"/>
                        <a:t> training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 tagger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94.28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r>
                        <a:rPr lang="en-US" dirty="0" smtClean="0"/>
                        <a:t>Dependency Parser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-Labeled Attachment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83.63</a:t>
                      </a:r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-Unlabeled</a:t>
                      </a:r>
                      <a:r>
                        <a:rPr lang="en-US" baseline="0" dirty="0" smtClean="0"/>
                        <a:t> Attach.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85.72</a:t>
                      </a:r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 Role Labeler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-Identification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86.58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Ident</a:t>
                      </a:r>
                      <a:r>
                        <a:rPr lang="en-US" baseline="0" dirty="0" smtClean="0"/>
                        <a:t>. + classification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77.72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93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368</Words>
  <Application>Microsoft Office PowerPoint</Application>
  <PresentationFormat>On-screen Show (4:3)</PresentationFormat>
  <Paragraphs>144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Towards comprehensive syntactic and semantic annotations of the clinical narrative</vt:lpstr>
      <vt:lpstr>Three projects</vt:lpstr>
      <vt:lpstr>UMLS</vt:lpstr>
      <vt:lpstr>Annotation Statistics</vt:lpstr>
      <vt:lpstr>Annotation Statistics</vt:lpstr>
      <vt:lpstr>IAA Results</vt:lpstr>
      <vt:lpstr>Costs</vt:lpstr>
      <vt:lpstr>Tools Built on Annotations (and incorporated into cTAKES)</vt:lpstr>
      <vt:lpstr>Tools Built on Annotations (and incorporated into cTAKES)</vt:lpstr>
    </vt:vector>
  </TitlesOfParts>
  <Company>CCHMC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comprehensive syntactic and semantic annotations of the clinical narrative</dc:title>
  <dc:creator>TL</dc:creator>
  <cp:lastModifiedBy>CCHMC</cp:lastModifiedBy>
  <cp:revision>16</cp:revision>
  <dcterms:created xsi:type="dcterms:W3CDTF">2013-02-04T16:45:07Z</dcterms:created>
  <dcterms:modified xsi:type="dcterms:W3CDTF">2014-03-28T18:58:53Z</dcterms:modified>
</cp:coreProperties>
</file>