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trictFirstAndLastChars="0" saveSubsetFonts="1" autoCompressPictures="0">
  <p:sldMasterIdLst>
    <p:sldMasterId id="2147483659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2" r:id="rId16"/>
    <p:sldId id="270" r:id="rId17"/>
    <p:sldId id="271" r:id="rId18"/>
  </p:sldIdLst>
  <p:sldSz cx="9144000" cy="6858000" type="screen4x3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6" d="100"/>
          <a:sy n="66" d="100"/>
        </p:scale>
        <p:origin x="-102" y="-4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570310406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51" name="Shape 51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06" name="Shape 106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13" name="Shape 11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19" name="Shape 119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27" name="Shape 12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hape 13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37" name="Shape 13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hape 14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43" name="Shape 14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49" name="Shape 14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56" name="Shape 5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62" name="Shape 62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68" name="Shape 68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74" name="Shape 7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80" name="Shape 80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86" name="Shape 86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00" name="Shape 100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body" idx="1"/>
          </p:nvPr>
        </p:nvSpPr>
        <p:spPr>
          <a:xfrm rot="5400000">
            <a:off x="541337" y="190500"/>
            <a:ext cx="5851525" cy="6019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139700" algn="l" rtl="0">
              <a:spcBef>
                <a:spcPts val="640"/>
              </a:spcBef>
              <a:buClr>
                <a:schemeClr val="dk1"/>
              </a:buClr>
              <a:buFont typeface="Calibri"/>
              <a:buChar char="•"/>
              <a:defRPr/>
            </a:lvl1pPr>
            <a:lvl2pPr marL="742950" indent="-107950" algn="l" rtl="0">
              <a:spcBef>
                <a:spcPts val="560"/>
              </a:spcBef>
              <a:buClr>
                <a:schemeClr val="dk1"/>
              </a:buClr>
              <a:buFont typeface="Calibri"/>
              <a:buChar char="–"/>
              <a:defRPr/>
            </a:lvl2pPr>
            <a:lvl3pPr marL="1143000" indent="-76200" algn="l" rtl="0">
              <a:spcBef>
                <a:spcPts val="480"/>
              </a:spcBef>
              <a:buClr>
                <a:schemeClr val="dk1"/>
              </a:buClr>
              <a:buFont typeface="Calibri"/>
              <a:buChar char="•"/>
              <a:defRPr/>
            </a:lvl3pPr>
            <a:lvl4pPr marL="16002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–"/>
              <a:defRPr/>
            </a:lvl4pPr>
            <a:lvl5pPr marL="20574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»"/>
              <a:defRPr/>
            </a:lvl5pPr>
            <a:lvl6pPr marL="25146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6pPr>
            <a:lvl7pPr marL="29718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7pPr>
            <a:lvl8pPr marL="34290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8pPr>
            <a:lvl9pPr marL="38862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139700" algn="l" rtl="0">
              <a:spcBef>
                <a:spcPts val="640"/>
              </a:spcBef>
              <a:buClr>
                <a:schemeClr val="dk1"/>
              </a:buClr>
              <a:buFont typeface="Calibri"/>
              <a:buChar char="•"/>
              <a:defRPr/>
            </a:lvl1pPr>
            <a:lvl2pPr marL="742950" indent="-107950" algn="l" rtl="0">
              <a:spcBef>
                <a:spcPts val="560"/>
              </a:spcBef>
              <a:buClr>
                <a:schemeClr val="dk1"/>
              </a:buClr>
              <a:buFont typeface="Calibri"/>
              <a:buChar char="–"/>
              <a:defRPr/>
            </a:lvl2pPr>
            <a:lvl3pPr marL="1143000" indent="-76200" algn="l" rtl="0">
              <a:spcBef>
                <a:spcPts val="480"/>
              </a:spcBef>
              <a:buClr>
                <a:schemeClr val="dk1"/>
              </a:buClr>
              <a:buFont typeface="Calibri"/>
              <a:buChar char="•"/>
              <a:defRPr/>
            </a:lvl3pPr>
            <a:lvl4pPr marL="16002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–"/>
              <a:defRPr/>
            </a:lvl4pPr>
            <a:lvl5pPr marL="20574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»"/>
              <a:defRPr/>
            </a:lvl5pPr>
            <a:lvl6pPr marL="25146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6pPr>
            <a:lvl7pPr marL="29718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7pPr>
            <a:lvl8pPr marL="34290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8pPr>
            <a:lvl9pPr marL="38862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marL="0" marR="0" indent="0" algn="l" rtl="0">
              <a:spcBef>
                <a:spcPts val="0"/>
              </a:spcBef>
              <a:defRPr/>
            </a:lvl2pPr>
            <a:lvl3pPr marL="0" marR="0" indent="0" algn="l" rtl="0">
              <a:spcBef>
                <a:spcPts val="0"/>
              </a:spcBef>
              <a:defRPr/>
            </a:lvl3pPr>
            <a:lvl4pPr marL="0" marR="0" indent="0" algn="l" rtl="0">
              <a:spcBef>
                <a:spcPts val="0"/>
              </a:spcBef>
              <a:defRPr/>
            </a:lvl4pPr>
            <a:lvl5pPr marL="0" marR="0" indent="0" algn="l" rtl="0">
              <a:spcBef>
                <a:spcPts val="0"/>
              </a:spcBef>
              <a:defRPr/>
            </a:lvl5pPr>
            <a:lvl6pPr marL="0" marR="0" indent="0" algn="l" rtl="0">
              <a:spcBef>
                <a:spcPts val="0"/>
              </a:spcBef>
              <a:defRPr/>
            </a:lvl6pPr>
            <a:lvl7pPr marL="0" marR="0" indent="0" algn="l" rtl="0">
              <a:spcBef>
                <a:spcPts val="0"/>
              </a:spcBef>
              <a:defRPr/>
            </a:lvl7pPr>
            <a:lvl8pPr marL="0" marR="0" indent="0" algn="l" rtl="0">
              <a:spcBef>
                <a:spcPts val="0"/>
              </a:spcBef>
              <a:defRPr/>
            </a:lvl8pPr>
            <a:lvl9pPr marL="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spcBef>
                <a:spcPts val="640"/>
              </a:spcBef>
              <a:buClr>
                <a:srgbClr val="888888"/>
              </a:buClr>
              <a:buFont typeface="Calibri"/>
              <a:buNone/>
              <a:defRPr/>
            </a:lvl1pPr>
            <a:lvl2pPr marL="457200" marR="0" indent="0" algn="ctr" rtl="0">
              <a:spcBef>
                <a:spcPts val="560"/>
              </a:spcBef>
              <a:buClr>
                <a:srgbClr val="888888"/>
              </a:buClr>
              <a:buFont typeface="Calibri"/>
              <a:buNone/>
              <a:defRPr/>
            </a:lvl2pPr>
            <a:lvl3pPr marL="914400" marR="0" indent="0" algn="ctr" rtl="0">
              <a:spcBef>
                <a:spcPts val="480"/>
              </a:spcBef>
              <a:buClr>
                <a:srgbClr val="888888"/>
              </a:buClr>
              <a:buFont typeface="Calibri"/>
              <a:buNone/>
              <a:defRPr/>
            </a:lvl3pPr>
            <a:lvl4pPr marL="1371600" marR="0" indent="0" algn="ctr" rtl="0">
              <a:spcBef>
                <a:spcPts val="400"/>
              </a:spcBef>
              <a:buClr>
                <a:srgbClr val="888888"/>
              </a:buClr>
              <a:buFont typeface="Calibri"/>
              <a:buNone/>
              <a:defRPr/>
            </a:lvl4pPr>
            <a:lvl5pPr marL="1828800" marR="0" indent="0" algn="ctr" rtl="0">
              <a:spcBef>
                <a:spcPts val="400"/>
              </a:spcBef>
              <a:buClr>
                <a:srgbClr val="888888"/>
              </a:buClr>
              <a:buFont typeface="Calibri"/>
              <a:buNone/>
              <a:defRPr/>
            </a:lvl5pPr>
            <a:lvl6pPr marL="2286000" marR="0" indent="0" algn="ctr" rtl="0">
              <a:spcBef>
                <a:spcPts val="400"/>
              </a:spcBef>
              <a:buClr>
                <a:srgbClr val="888888"/>
              </a:buClr>
              <a:buFont typeface="Calibri"/>
              <a:buNone/>
              <a:defRPr/>
            </a:lvl6pPr>
            <a:lvl7pPr marL="2743200" marR="0" indent="0" algn="ctr" rtl="0">
              <a:spcBef>
                <a:spcPts val="400"/>
              </a:spcBef>
              <a:buClr>
                <a:srgbClr val="888888"/>
              </a:buClr>
              <a:buFont typeface="Calibri"/>
              <a:buNone/>
              <a:defRPr/>
            </a:lvl7pPr>
            <a:lvl8pPr marL="3200400" marR="0" indent="0" algn="ctr" rtl="0">
              <a:spcBef>
                <a:spcPts val="400"/>
              </a:spcBef>
              <a:buClr>
                <a:srgbClr val="888888"/>
              </a:buClr>
              <a:buFont typeface="Calibri"/>
              <a:buNone/>
              <a:defRPr/>
            </a:lvl8pPr>
            <a:lvl9pPr marL="3657600" marR="0" indent="0" algn="ctr" rtl="0">
              <a:spcBef>
                <a:spcPts val="400"/>
              </a:spcBef>
              <a:buClr>
                <a:srgbClr val="888888"/>
              </a:buClr>
              <a:buFont typeface="Calibri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body" idx="1"/>
          </p:nvPr>
        </p:nvSpPr>
        <p:spPr>
          <a:xfrm rot="5400000">
            <a:off x="2309018" y="-251619"/>
            <a:ext cx="4525961" cy="8229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139700" algn="l" rtl="0">
              <a:spcBef>
                <a:spcPts val="640"/>
              </a:spcBef>
              <a:buClr>
                <a:schemeClr val="dk1"/>
              </a:buClr>
              <a:buFont typeface="Calibri"/>
              <a:buChar char="•"/>
              <a:defRPr/>
            </a:lvl1pPr>
            <a:lvl2pPr marL="742950" indent="-107950" algn="l" rtl="0">
              <a:spcBef>
                <a:spcPts val="560"/>
              </a:spcBef>
              <a:buClr>
                <a:schemeClr val="dk1"/>
              </a:buClr>
              <a:buFont typeface="Calibri"/>
              <a:buChar char="–"/>
              <a:defRPr/>
            </a:lvl2pPr>
            <a:lvl3pPr marL="1143000" indent="-76200" algn="l" rtl="0">
              <a:spcBef>
                <a:spcPts val="480"/>
              </a:spcBef>
              <a:buClr>
                <a:schemeClr val="dk1"/>
              </a:buClr>
              <a:buFont typeface="Calibri"/>
              <a:buChar char="•"/>
              <a:defRPr/>
            </a:lvl3pPr>
            <a:lvl4pPr marL="16002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–"/>
              <a:defRPr/>
            </a:lvl4pPr>
            <a:lvl5pPr marL="20574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»"/>
              <a:defRPr/>
            </a:lvl5pPr>
            <a:lvl6pPr marL="25146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6pPr>
            <a:lvl7pPr marL="29718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7pPr>
            <a:lvl8pPr marL="34290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8pPr>
            <a:lvl9pPr marL="38862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 with Caption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399" cy="566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8" name="Shape 18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399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19" name="Shape 19"/>
          <p:cNvSpPr txBox="1">
            <a:spLocks noGrp="1"/>
          </p:cNvSpPr>
          <p:nvPr>
            <p:ph type="body" idx="1"/>
          </p:nvPr>
        </p:nvSpPr>
        <p:spPr>
          <a:xfrm>
            <a:off x="1792288" y="5367337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spcBef>
                <a:spcPts val="0"/>
              </a:spcBef>
              <a:buFont typeface="Calibri"/>
              <a:buNone/>
              <a:defRPr/>
            </a:lvl1pPr>
            <a:lvl2pPr marL="457200" indent="0" rtl="0">
              <a:spcBef>
                <a:spcPts val="0"/>
              </a:spcBef>
              <a:buFont typeface="Calibri"/>
              <a:buNone/>
              <a:defRPr/>
            </a:lvl2pPr>
            <a:lvl3pPr marL="914400" indent="0" rtl="0">
              <a:spcBef>
                <a:spcPts val="0"/>
              </a:spcBef>
              <a:buFont typeface="Calibri"/>
              <a:buNone/>
              <a:defRPr/>
            </a:lvl3pPr>
            <a:lvl4pPr marL="1371600" indent="0" rtl="0">
              <a:spcBef>
                <a:spcPts val="0"/>
              </a:spcBef>
              <a:buFont typeface="Calibri"/>
              <a:buNone/>
              <a:defRPr/>
            </a:lvl4pPr>
            <a:lvl5pPr marL="1828800" indent="0" rtl="0">
              <a:spcBef>
                <a:spcPts val="0"/>
              </a:spcBef>
              <a:buFont typeface="Calibri"/>
              <a:buNone/>
              <a:defRPr/>
            </a:lvl5pPr>
            <a:lvl6pPr marL="2286000" indent="0" rtl="0">
              <a:spcBef>
                <a:spcPts val="0"/>
              </a:spcBef>
              <a:buFont typeface="Calibri"/>
              <a:buNone/>
              <a:defRPr/>
            </a:lvl6pPr>
            <a:lvl7pPr marL="2743200" indent="0" rtl="0">
              <a:spcBef>
                <a:spcPts val="0"/>
              </a:spcBef>
              <a:buFont typeface="Calibri"/>
              <a:buNone/>
              <a:defRPr/>
            </a:lvl7pPr>
            <a:lvl8pPr marL="3200400" indent="0" rtl="0">
              <a:spcBef>
                <a:spcPts val="0"/>
              </a:spcBef>
              <a:buFont typeface="Calibri"/>
              <a:buNone/>
              <a:defRPr/>
            </a:lvl8pPr>
            <a:lvl9pPr marL="3657600" indent="0" rtl="0">
              <a:spcBef>
                <a:spcPts val="0"/>
              </a:spcBef>
              <a:buFont typeface="Calibri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spcBef>
                <a:spcPts val="0"/>
              </a:spcBef>
              <a:buFont typeface="Calibri"/>
              <a:buNone/>
              <a:defRPr/>
            </a:lvl1pPr>
            <a:lvl2pPr marL="457200" indent="0" rtl="0">
              <a:spcBef>
                <a:spcPts val="0"/>
              </a:spcBef>
              <a:buFont typeface="Calibri"/>
              <a:buNone/>
              <a:defRPr/>
            </a:lvl2pPr>
            <a:lvl3pPr marL="914400" indent="0" rtl="0">
              <a:spcBef>
                <a:spcPts val="0"/>
              </a:spcBef>
              <a:buFont typeface="Calibri"/>
              <a:buNone/>
              <a:defRPr/>
            </a:lvl3pPr>
            <a:lvl4pPr marL="1371600" indent="0" rtl="0">
              <a:spcBef>
                <a:spcPts val="0"/>
              </a:spcBef>
              <a:buFont typeface="Calibri"/>
              <a:buNone/>
              <a:defRPr/>
            </a:lvl4pPr>
            <a:lvl5pPr marL="1828800" indent="0" rtl="0">
              <a:spcBef>
                <a:spcPts val="0"/>
              </a:spcBef>
              <a:buFont typeface="Calibri"/>
              <a:buNone/>
              <a:defRPr/>
            </a:lvl5pPr>
            <a:lvl6pPr marL="2286000" indent="0" rtl="0">
              <a:spcBef>
                <a:spcPts val="0"/>
              </a:spcBef>
              <a:buFont typeface="Calibri"/>
              <a:buNone/>
              <a:defRPr/>
            </a:lvl6pPr>
            <a:lvl7pPr marL="2743200" indent="0" rtl="0">
              <a:spcBef>
                <a:spcPts val="0"/>
              </a:spcBef>
              <a:buFont typeface="Calibri"/>
              <a:buNone/>
              <a:defRPr/>
            </a:lvl7pPr>
            <a:lvl8pPr marL="3200400" indent="0" rtl="0">
              <a:spcBef>
                <a:spcPts val="0"/>
              </a:spcBef>
              <a:buFont typeface="Calibri"/>
              <a:buNone/>
              <a:defRPr/>
            </a:lvl8pPr>
            <a:lvl9pPr marL="3657600" indent="0" rtl="0">
              <a:spcBef>
                <a:spcPts val="0"/>
              </a:spcBef>
              <a:buFont typeface="Calibri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body" idx="1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spcBef>
                <a:spcPts val="0"/>
              </a:spcBef>
              <a:buFont typeface="Calibri"/>
              <a:buNone/>
              <a:defRPr/>
            </a:lvl1pPr>
            <a:lvl2pPr marL="457200" indent="0" rtl="0">
              <a:spcBef>
                <a:spcPts val="0"/>
              </a:spcBef>
              <a:buFont typeface="Calibri"/>
              <a:buNone/>
              <a:defRPr/>
            </a:lvl2pPr>
            <a:lvl3pPr marL="914400" indent="0" rtl="0">
              <a:spcBef>
                <a:spcPts val="0"/>
              </a:spcBef>
              <a:buFont typeface="Calibri"/>
              <a:buNone/>
              <a:defRPr/>
            </a:lvl3pPr>
            <a:lvl4pPr marL="1371600" indent="0" rtl="0">
              <a:spcBef>
                <a:spcPts val="0"/>
              </a:spcBef>
              <a:buFont typeface="Calibri"/>
              <a:buNone/>
              <a:defRPr/>
            </a:lvl4pPr>
            <a:lvl5pPr marL="1828800" indent="0" rtl="0">
              <a:spcBef>
                <a:spcPts val="0"/>
              </a:spcBef>
              <a:buFont typeface="Calibri"/>
              <a:buNone/>
              <a:defRPr/>
            </a:lvl5pPr>
            <a:lvl6pPr marL="2286000" indent="0" rtl="0">
              <a:spcBef>
                <a:spcPts val="0"/>
              </a:spcBef>
              <a:buFont typeface="Calibri"/>
              <a:buNone/>
              <a:defRPr/>
            </a:lvl6pPr>
            <a:lvl7pPr marL="2743200" indent="0" rtl="0">
              <a:spcBef>
                <a:spcPts val="0"/>
              </a:spcBef>
              <a:buFont typeface="Calibri"/>
              <a:buNone/>
              <a:defRPr/>
            </a:lvl7pPr>
            <a:lvl8pPr marL="3200400" indent="0" rtl="0">
              <a:spcBef>
                <a:spcPts val="0"/>
              </a:spcBef>
              <a:buFont typeface="Calibri"/>
              <a:buNone/>
              <a:defRPr/>
            </a:lvl8pPr>
            <a:lvl9pPr marL="3657600" indent="0" rtl="0">
              <a:spcBef>
                <a:spcPts val="0"/>
              </a:spcBef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body" idx="3"/>
          </p:nvPr>
        </p:nvSpPr>
        <p:spPr>
          <a:xfrm>
            <a:off x="4645025" y="1535112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spcBef>
                <a:spcPts val="0"/>
              </a:spcBef>
              <a:buFont typeface="Calibri"/>
              <a:buNone/>
              <a:defRPr/>
            </a:lvl1pPr>
            <a:lvl2pPr marL="457200" indent="0" rtl="0">
              <a:spcBef>
                <a:spcPts val="0"/>
              </a:spcBef>
              <a:buFont typeface="Calibri"/>
              <a:buNone/>
              <a:defRPr/>
            </a:lvl2pPr>
            <a:lvl3pPr marL="914400" indent="0" rtl="0">
              <a:spcBef>
                <a:spcPts val="0"/>
              </a:spcBef>
              <a:buFont typeface="Calibri"/>
              <a:buNone/>
              <a:defRPr/>
            </a:lvl3pPr>
            <a:lvl4pPr marL="1371600" indent="0" rtl="0">
              <a:spcBef>
                <a:spcPts val="0"/>
              </a:spcBef>
              <a:buFont typeface="Calibri"/>
              <a:buNone/>
              <a:defRPr/>
            </a:lvl4pPr>
            <a:lvl5pPr marL="1828800" indent="0" rtl="0">
              <a:spcBef>
                <a:spcPts val="0"/>
              </a:spcBef>
              <a:buFont typeface="Calibri"/>
              <a:buNone/>
              <a:defRPr/>
            </a:lvl5pPr>
            <a:lvl6pPr marL="2286000" indent="0" rtl="0">
              <a:spcBef>
                <a:spcPts val="0"/>
              </a:spcBef>
              <a:buFont typeface="Calibri"/>
              <a:buNone/>
              <a:defRPr/>
            </a:lvl6pPr>
            <a:lvl7pPr marL="2743200" indent="0" rtl="0">
              <a:spcBef>
                <a:spcPts val="0"/>
              </a:spcBef>
              <a:buFont typeface="Calibri"/>
              <a:buNone/>
              <a:defRPr/>
            </a:lvl7pPr>
            <a:lvl8pPr marL="3200400" indent="0" rtl="0">
              <a:spcBef>
                <a:spcPts val="0"/>
              </a:spcBef>
              <a:buFont typeface="Calibri"/>
              <a:buNone/>
              <a:defRPr/>
            </a:lvl8pPr>
            <a:lvl9pPr marL="3657600" indent="0" rtl="0">
              <a:spcBef>
                <a:spcPts val="0"/>
              </a:spcBef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 txBox="1">
            <a:spLocks noGrp="1"/>
          </p:cNvSpPr>
          <p:nvPr>
            <p:ph type="title"/>
          </p:nvPr>
        </p:nvSpPr>
        <p:spPr>
          <a:xfrm>
            <a:off x="722312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algn="l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1"/>
          </p:nvPr>
        </p:nvSpPr>
        <p:spPr>
          <a:xfrm>
            <a:off x="722312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1pPr>
            <a:lvl2pPr marL="457200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2pPr>
            <a:lvl3pPr marL="914400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3pPr>
            <a:lvl4pPr marL="1371600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4pPr>
            <a:lvl5pPr marL="1828800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5pPr>
            <a:lvl6pPr marL="2286000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6pPr>
            <a:lvl7pPr marL="2743200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7pPr>
            <a:lvl8pPr marL="3200400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8pPr>
            <a:lvl9pPr marL="3657600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marL="0" marR="0" indent="0" algn="l" rtl="0">
              <a:spcBef>
                <a:spcPts val="0"/>
              </a:spcBef>
              <a:defRPr/>
            </a:lvl2pPr>
            <a:lvl3pPr marL="0" marR="0" indent="0" algn="l" rtl="0">
              <a:spcBef>
                <a:spcPts val="0"/>
              </a:spcBef>
              <a:defRPr/>
            </a:lvl3pPr>
            <a:lvl4pPr marL="0" marR="0" indent="0" algn="l" rtl="0">
              <a:spcBef>
                <a:spcPts val="0"/>
              </a:spcBef>
              <a:defRPr/>
            </a:lvl4pPr>
            <a:lvl5pPr marL="0" marR="0" indent="0" algn="l" rtl="0">
              <a:spcBef>
                <a:spcPts val="0"/>
              </a:spcBef>
              <a:defRPr/>
            </a:lvl5pPr>
            <a:lvl6pPr marL="0" marR="0" indent="0" algn="l" rtl="0">
              <a:spcBef>
                <a:spcPts val="0"/>
              </a:spcBef>
              <a:defRPr/>
            </a:lvl6pPr>
            <a:lvl7pPr marL="0" marR="0" indent="0" algn="l" rtl="0">
              <a:spcBef>
                <a:spcPts val="0"/>
              </a:spcBef>
              <a:defRPr/>
            </a:lvl7pPr>
            <a:lvl8pPr marL="0" marR="0" indent="0" algn="l" rtl="0">
              <a:spcBef>
                <a:spcPts val="0"/>
              </a:spcBef>
              <a:defRPr/>
            </a:lvl8pPr>
            <a:lvl9pPr marL="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indent="-139700" algn="l" rtl="0">
              <a:spcBef>
                <a:spcPts val="640"/>
              </a:spcBef>
              <a:buClr>
                <a:schemeClr val="dk1"/>
              </a:buClr>
              <a:buFont typeface="Calibri"/>
              <a:buChar char="•"/>
              <a:defRPr/>
            </a:lvl1pPr>
            <a:lvl2pPr marL="742950" marR="0" indent="-107950" algn="l" rtl="0">
              <a:spcBef>
                <a:spcPts val="560"/>
              </a:spcBef>
              <a:buClr>
                <a:schemeClr val="dk1"/>
              </a:buClr>
              <a:buFont typeface="Calibri"/>
              <a:buChar char="–"/>
              <a:defRPr/>
            </a:lvl2pPr>
            <a:lvl3pPr marL="1143000" marR="0" indent="-76200" algn="l" rtl="0">
              <a:spcBef>
                <a:spcPts val="480"/>
              </a:spcBef>
              <a:buClr>
                <a:schemeClr val="dk1"/>
              </a:buClr>
              <a:buFont typeface="Calibri"/>
              <a:buChar char="•"/>
              <a:defRPr/>
            </a:lvl3pPr>
            <a:lvl4pPr marL="1600200" marR="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–"/>
              <a:defRPr/>
            </a:lvl4pPr>
            <a:lvl5pPr marL="2057400" marR="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»"/>
              <a:defRPr/>
            </a:lvl5pPr>
            <a:lvl6pPr marL="2514600" marR="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6pPr>
            <a:lvl7pPr marL="2971800" marR="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7pPr>
            <a:lvl8pPr marL="3429000" marR="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8pPr>
            <a:lvl9pPr marL="3886200" marR="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9" name="Shape 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8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0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lang="en-US" sz="40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Learning part-of-speech taggers with inter-annotator agreement loss</a:t>
            </a:r>
          </a:p>
        </p:txBody>
      </p:sp>
      <p:sp>
        <p:nvSpPr>
          <p:cNvPr id="48" name="Shape 48"/>
          <p:cNvSpPr txBox="1">
            <a:spLocks noGrp="1"/>
          </p:cNvSpPr>
          <p:nvPr>
            <p:ph type="subTitle" idx="1"/>
          </p:nvPr>
        </p:nvSpPr>
        <p:spPr>
          <a:xfrm>
            <a:off x="381000" y="3886200"/>
            <a:ext cx="8466136" cy="1752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ct val="25000"/>
              <a:buFont typeface="Calibri"/>
              <a:buNone/>
            </a:pPr>
            <a:r>
              <a:rPr lang="en-US" sz="2200" b="0" i="0" u="none" strike="noStrike" cap="none" baseline="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EACL 2014</a:t>
            </a:r>
          </a:p>
          <a:p>
            <a:pPr marL="0" marR="0" lvl="0" indent="0" algn="ctr" rtl="0">
              <a:lnSpc>
                <a:spcPct val="80000"/>
              </a:lnSpc>
              <a:spcBef>
                <a:spcPts val="440"/>
              </a:spcBef>
              <a:spcAft>
                <a:spcPts val="0"/>
              </a:spcAft>
              <a:buClr>
                <a:srgbClr val="898989"/>
              </a:buClr>
              <a:buSzPct val="25000"/>
              <a:buFont typeface="Calibri"/>
              <a:buNone/>
            </a:pPr>
            <a:r>
              <a:rPr lang="en-US" sz="2200" b="0" i="0" u="none" strike="noStrike" cap="none" baseline="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Barbara Plank, Dirk Hovy, Anders Søgaard</a:t>
            </a:r>
          </a:p>
          <a:p>
            <a:pPr marL="0" marR="0" lvl="0" indent="0" algn="ctr" rtl="0">
              <a:lnSpc>
                <a:spcPct val="80000"/>
              </a:lnSpc>
              <a:spcBef>
                <a:spcPts val="440"/>
              </a:spcBef>
              <a:spcAft>
                <a:spcPts val="0"/>
              </a:spcAft>
              <a:buClr>
                <a:srgbClr val="898989"/>
              </a:buClr>
              <a:buSzPct val="25000"/>
              <a:buFont typeface="Calibri"/>
              <a:buNone/>
            </a:pPr>
            <a:r>
              <a:rPr lang="en-US" sz="2200" b="0" i="0" u="none" strike="noStrike" cap="none" baseline="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University of Copenhagen</a:t>
            </a:r>
          </a:p>
          <a:p>
            <a:pPr marL="0" marR="0" lvl="0" indent="0" algn="ctr" rtl="0">
              <a:lnSpc>
                <a:spcPct val="80000"/>
              </a:lnSpc>
              <a:spcBef>
                <a:spcPts val="44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</a:pPr>
            <a:endParaRPr sz="2200" b="0" i="0" u="none" strike="noStrike" cap="none" baseline="0">
              <a:solidFill>
                <a:srgbClr val="89898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80000"/>
              </a:lnSpc>
              <a:spcBef>
                <a:spcPts val="440"/>
              </a:spcBef>
              <a:spcAft>
                <a:spcPts val="0"/>
              </a:spcAft>
              <a:buClr>
                <a:srgbClr val="898989"/>
              </a:buClr>
              <a:buSzPct val="25000"/>
              <a:buFont typeface="Calibri"/>
              <a:buNone/>
            </a:pPr>
            <a:r>
              <a:rPr lang="en-US" sz="2200" b="0" i="0" u="none" strike="noStrike" cap="none" baseline="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Presentation: Ben Glass, Cincinnati Children’s Hospital</a:t>
            </a:r>
          </a:p>
          <a:p>
            <a:pPr marL="0" marR="0" lvl="0" indent="0" algn="ctr" rtl="0">
              <a:spcBef>
                <a:spcPts val="440"/>
              </a:spcBef>
              <a:buClr>
                <a:srgbClr val="888888"/>
              </a:buClr>
              <a:buFont typeface="Calibri"/>
              <a:buNone/>
            </a:pPr>
            <a:endParaRPr sz="2200" b="0" i="0" u="none" strike="noStrike" cap="none" baseline="0">
              <a:solidFill>
                <a:srgbClr val="89898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lang="en-US"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Adding the Agreement Measures</a:t>
            </a:r>
          </a:p>
        </p:txBody>
      </p:sp>
      <p:sp>
        <p:nvSpPr>
          <p:cNvPr id="103" name="Shape 10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lang="en-US" sz="3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Annotator F1: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lang="en-US" sz="3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</a:t>
            </a:r>
            <a:r>
              <a:rPr lang="en-US" sz="3200" b="0" i="0" u="none" strike="noStrike" cap="none" baseline="0">
                <a:solidFill>
                  <a:srgbClr val="3366FF"/>
                </a:solidFill>
                <a:latin typeface="Calibri"/>
                <a:ea typeface="Calibri"/>
                <a:cs typeface="Calibri"/>
                <a:sym typeface="Calibri"/>
              </a:rPr>
              <a:t> γ(y</a:t>
            </a:r>
            <a:r>
              <a:rPr lang="en-US" sz="3200" b="0" i="0" u="none" strike="noStrike" cap="none" baseline="-25000">
                <a:solidFill>
                  <a:srgbClr val="3366FF"/>
                </a:solidFill>
                <a:latin typeface="Calibri"/>
                <a:ea typeface="Calibri"/>
                <a:cs typeface="Calibri"/>
                <a:sym typeface="Calibri"/>
              </a:rPr>
              <a:t>j</a:t>
            </a:r>
            <a:r>
              <a:rPr lang="en-US" sz="3200" b="0" i="0" u="none" strike="noStrike" cap="none" baseline="0">
                <a:solidFill>
                  <a:srgbClr val="3366FF"/>
                </a:solidFill>
                <a:latin typeface="Calibri"/>
                <a:ea typeface="Calibri"/>
                <a:cs typeface="Calibri"/>
                <a:sym typeface="Calibri"/>
              </a:rPr>
              <a:t> , y</a:t>
            </a:r>
            <a:r>
              <a:rPr lang="en-US" sz="3200" b="0" i="0" u="none" strike="noStrike" cap="none" baseline="-25000">
                <a:solidFill>
                  <a:srgbClr val="3366FF"/>
                </a:solidFill>
                <a:latin typeface="Calibri"/>
                <a:ea typeface="Calibri"/>
                <a:cs typeface="Calibri"/>
                <a:sym typeface="Calibri"/>
              </a:rPr>
              <a:t>i</a:t>
            </a:r>
            <a:r>
              <a:rPr lang="en-US" sz="3200" b="0" i="0" u="none" strike="noStrike" cap="none" baseline="0">
                <a:solidFill>
                  <a:srgbClr val="3366FF"/>
                </a:solidFill>
                <a:latin typeface="Calibri"/>
                <a:ea typeface="Calibri"/>
                <a:cs typeface="Calibri"/>
                <a:sym typeface="Calibri"/>
              </a:rPr>
              <a:t>) = F1</a:t>
            </a:r>
            <a:r>
              <a:rPr lang="en-US" sz="3200" b="0" i="0" u="none" strike="noStrike" cap="none" baseline="-25000">
                <a:solidFill>
                  <a:srgbClr val="3366FF"/>
                </a:solidFill>
                <a:latin typeface="Calibri"/>
                <a:ea typeface="Calibri"/>
                <a:cs typeface="Calibri"/>
                <a:sym typeface="Calibri"/>
              </a:rPr>
              <a:t>yi</a:t>
            </a:r>
            <a:r>
              <a:rPr lang="en-US" sz="3200" b="0" i="0" u="none" strike="noStrike" cap="none" baseline="0">
                <a:solidFill>
                  <a:srgbClr val="3366FF"/>
                </a:solidFill>
                <a:latin typeface="Calibri"/>
                <a:ea typeface="Calibri"/>
                <a:cs typeface="Calibri"/>
                <a:sym typeface="Calibri"/>
              </a:rPr>
              <a:t>(A</a:t>
            </a:r>
            <a:r>
              <a:rPr lang="en-US" sz="3200" b="0" i="0" u="none" strike="noStrike" cap="none" baseline="-25000">
                <a:solidFill>
                  <a:srgbClr val="3366FF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r>
              <a:rPr lang="en-US" sz="3200" b="0" i="0" u="none" strike="noStrike" cap="none" baseline="0">
                <a:solidFill>
                  <a:srgbClr val="3366FF"/>
                </a:solidFill>
                <a:latin typeface="Calibri"/>
                <a:ea typeface="Calibri"/>
                <a:cs typeface="Calibri"/>
                <a:sym typeface="Calibri"/>
              </a:rPr>
              <a:t>(X), A</a:t>
            </a:r>
            <a:r>
              <a:rPr lang="en-US" sz="3200" b="0" i="0" u="none" strike="noStrike" cap="none" baseline="-25000">
                <a:solidFill>
                  <a:srgbClr val="3366FF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r>
              <a:rPr lang="en-US" sz="3200" b="0" i="0" u="none" strike="noStrike" cap="none" baseline="0">
                <a:solidFill>
                  <a:srgbClr val="3366FF"/>
                </a:solidFill>
                <a:latin typeface="Calibri"/>
                <a:ea typeface="Calibri"/>
                <a:cs typeface="Calibri"/>
                <a:sym typeface="Calibri"/>
              </a:rPr>
              <a:t>(X))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lang="en-US" sz="3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(gold label only)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32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lang="en-US" sz="3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Inverse confusion probability: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lang="en-US" sz="3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lang="en-US" sz="3200" b="0" i="0" u="none" strike="noStrike" cap="none" baseline="0">
                <a:solidFill>
                  <a:srgbClr val="3366FF"/>
                </a:solidFill>
                <a:latin typeface="Calibri"/>
                <a:ea typeface="Calibri"/>
                <a:cs typeface="Calibri"/>
                <a:sym typeface="Calibri"/>
              </a:rPr>
              <a:t>γ(y</a:t>
            </a:r>
            <a:r>
              <a:rPr lang="en-US" sz="3200" b="0" i="0" u="none" strike="noStrike" cap="none" baseline="-25000">
                <a:solidFill>
                  <a:srgbClr val="3366FF"/>
                </a:solidFill>
                <a:latin typeface="Calibri"/>
                <a:ea typeface="Calibri"/>
                <a:cs typeface="Calibri"/>
                <a:sym typeface="Calibri"/>
              </a:rPr>
              <a:t>j</a:t>
            </a:r>
            <a:r>
              <a:rPr lang="en-US" sz="3200" b="0" i="0" u="none" strike="noStrike" cap="none" baseline="0">
                <a:solidFill>
                  <a:srgbClr val="3366FF"/>
                </a:solidFill>
                <a:latin typeface="Calibri"/>
                <a:ea typeface="Calibri"/>
                <a:cs typeface="Calibri"/>
                <a:sym typeface="Calibri"/>
              </a:rPr>
              <a:t> , y</a:t>
            </a:r>
            <a:r>
              <a:rPr lang="en-US" sz="3200" b="0" i="0" u="none" strike="noStrike" cap="none" baseline="-25000">
                <a:solidFill>
                  <a:srgbClr val="3366FF"/>
                </a:solidFill>
                <a:latin typeface="Calibri"/>
                <a:ea typeface="Calibri"/>
                <a:cs typeface="Calibri"/>
                <a:sym typeface="Calibri"/>
              </a:rPr>
              <a:t>i</a:t>
            </a:r>
            <a:r>
              <a:rPr lang="en-US" sz="3200" b="0" i="0" u="none" strike="noStrike" cap="none" baseline="0">
                <a:solidFill>
                  <a:srgbClr val="3366FF"/>
                </a:solidFill>
                <a:latin typeface="Calibri"/>
                <a:ea typeface="Calibri"/>
                <a:cs typeface="Calibri"/>
                <a:sym typeface="Calibri"/>
              </a:rPr>
              <a:t>)) = 1 − P( {A</a:t>
            </a:r>
            <a:r>
              <a:rPr lang="en-US" sz="3200" b="0" i="0" u="none" strike="noStrike" cap="none" baseline="-25000">
                <a:solidFill>
                  <a:srgbClr val="3366FF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r>
              <a:rPr lang="en-US" sz="3200" b="0" i="0" u="none" strike="noStrike" cap="none" baseline="0">
                <a:solidFill>
                  <a:srgbClr val="3366FF"/>
                </a:solidFill>
                <a:latin typeface="Calibri"/>
                <a:ea typeface="Calibri"/>
                <a:cs typeface="Calibri"/>
                <a:sym typeface="Calibri"/>
              </a:rPr>
              <a:t>(X), A</a:t>
            </a:r>
            <a:r>
              <a:rPr lang="en-US" sz="3200" b="0" i="0" u="none" strike="noStrike" cap="none" baseline="-25000">
                <a:solidFill>
                  <a:srgbClr val="3366FF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r>
              <a:rPr lang="en-US" sz="3200" b="0" i="0" u="none" strike="noStrike" cap="none" baseline="0">
                <a:solidFill>
                  <a:srgbClr val="3366FF"/>
                </a:solidFill>
                <a:latin typeface="Calibri"/>
                <a:ea typeface="Calibri"/>
                <a:cs typeface="Calibri"/>
                <a:sym typeface="Calibri"/>
              </a:rPr>
              <a:t>(X)} = {y</a:t>
            </a:r>
            <a:r>
              <a:rPr lang="en-US" sz="3200" b="0" i="0" u="none" strike="noStrike" cap="none" baseline="-25000">
                <a:solidFill>
                  <a:srgbClr val="3366FF"/>
                </a:solidFill>
                <a:latin typeface="Calibri"/>
                <a:ea typeface="Calibri"/>
                <a:cs typeface="Calibri"/>
                <a:sym typeface="Calibri"/>
              </a:rPr>
              <a:t>j</a:t>
            </a:r>
            <a:r>
              <a:rPr lang="en-US" sz="3200" b="0" i="0" u="none" strike="noStrike" cap="none" baseline="0">
                <a:solidFill>
                  <a:srgbClr val="3366FF"/>
                </a:solidFill>
                <a:latin typeface="Calibri"/>
                <a:ea typeface="Calibri"/>
                <a:cs typeface="Calibri"/>
                <a:sym typeface="Calibri"/>
              </a:rPr>
              <a:t> , y</a:t>
            </a:r>
            <a:r>
              <a:rPr lang="en-US" sz="3200" b="0" i="0" u="none" strike="noStrike" cap="none" baseline="-25000">
                <a:solidFill>
                  <a:srgbClr val="3366FF"/>
                </a:solidFill>
                <a:latin typeface="Calibri"/>
                <a:ea typeface="Calibri"/>
                <a:cs typeface="Calibri"/>
                <a:sym typeface="Calibri"/>
              </a:rPr>
              <a:t>i</a:t>
            </a:r>
            <a:r>
              <a:rPr lang="en-US" sz="3200" b="0" i="0" u="none" strike="noStrike" cap="none" baseline="0">
                <a:solidFill>
                  <a:srgbClr val="3366FF"/>
                </a:solidFill>
                <a:latin typeface="Calibri"/>
                <a:ea typeface="Calibri"/>
                <a:cs typeface="Calibri"/>
                <a:sym typeface="Calibri"/>
              </a:rPr>
              <a:t>} 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lang="en-US" sz="3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(both gold and predicted)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09" name="Shape 109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10" name="Shape 110"/>
          <p:cNvSpPr txBox="1">
            <a:spLocks noGrp="1"/>
          </p:cNvSpPr>
          <p:nvPr>
            <p:ph type="title" idx="2"/>
          </p:nvPr>
        </p:nvSpPr>
        <p:spPr>
          <a:xfrm>
            <a:off x="457200" y="27130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lang="en-US"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Results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lang="en-US" sz="4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Results</a:t>
            </a:r>
          </a:p>
        </p:txBody>
      </p:sp>
      <p:pic>
        <p:nvPicPr>
          <p:cNvPr id="116" name="Shape 116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 t="13" r="-2281" b="963"/>
          <a:stretch/>
        </p:blipFill>
        <p:spPr>
          <a:xfrm>
            <a:off x="412750" y="280987"/>
            <a:ext cx="8416924" cy="64230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22" name="Shape 12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>
              <a:spcBef>
                <a:spcPts val="0"/>
              </a:spcBef>
              <a:buNone/>
            </a:pPr>
            <a:endParaRPr dirty="0"/>
          </a:p>
        </p:txBody>
      </p:sp>
      <p:pic>
        <p:nvPicPr>
          <p:cNvPr id="123" name="Shape 1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57175" y="2710225"/>
            <a:ext cx="8829675" cy="1800225"/>
          </a:xfrm>
          <a:prstGeom prst="rect">
            <a:avLst/>
          </a:prstGeom>
          <a:noFill/>
          <a:ln>
            <a:noFill/>
          </a:ln>
        </p:spPr>
      </p:pic>
      <p:sp>
        <p:nvSpPr>
          <p:cNvPr id="124" name="Shape 124"/>
          <p:cNvSpPr txBox="1">
            <a:spLocks noGrp="1"/>
          </p:cNvSpPr>
          <p:nvPr>
            <p:ph type="title" idx="2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lang="en-US"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Results: regularization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hape 129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Chunking</a:t>
            </a:r>
          </a:p>
          <a:p>
            <a:pPr marL="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32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32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32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Named entity recognition</a:t>
            </a:r>
          </a:p>
        </p:txBody>
      </p:sp>
      <p:sp>
        <p:nvSpPr>
          <p:cNvPr id="132" name="Shape 132"/>
          <p:cNvSpPr txBox="1">
            <a:spLocks noGrp="1"/>
          </p:cNvSpPr>
          <p:nvPr>
            <p:ph type="title" idx="3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lang="en-US" sz="4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Results: downstream</a:t>
            </a:r>
          </a:p>
        </p:txBody>
      </p:sp>
      <p:pic>
        <p:nvPicPr>
          <p:cNvPr id="133" name="Shape 13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22100" y="4810487"/>
            <a:ext cx="2533650" cy="5810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4" name="Shape 13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072312" y="2313825"/>
            <a:ext cx="2447925" cy="1485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132"/>
          <p:cNvSpPr txBox="1">
            <a:spLocks noGrp="1"/>
          </p:cNvSpPr>
          <p:nvPr>
            <p:ph type="title" idx="4294967295"/>
          </p:nvPr>
        </p:nvSpPr>
        <p:spPr>
          <a:xfrm>
            <a:off x="457200" y="461436"/>
            <a:ext cx="8229600" cy="76940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lang="en-US" sz="44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Conclusion</a:t>
            </a:r>
            <a:endParaRPr lang="en-US" sz="44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" name="Shape 6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03183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None/>
            </a:pPr>
            <a:r>
              <a:rPr lang="en-US" sz="3200" dirty="0" smtClean="0">
                <a:latin typeface="Calibri"/>
                <a:cs typeface="Calibri"/>
              </a:rPr>
              <a:t>- Taking inter-annotator agreement into account  during training can improve classifier performance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None/>
            </a:pPr>
            <a:endParaRPr lang="en-US" sz="3200" dirty="0" smtClean="0">
              <a:latin typeface="Calibri"/>
              <a:cs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None/>
            </a:pPr>
            <a:r>
              <a:rPr lang="en-US" sz="3200" dirty="0" smtClean="0">
                <a:latin typeface="Calibri"/>
                <a:cs typeface="Calibri"/>
              </a:rPr>
              <a:t>- While this paper focused on POS tagging, the methods described could potentially be applied to biomedical tasks involving human-annotated training data</a:t>
            </a:r>
            <a:endParaRPr lang="en-US" sz="32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975343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Shape 139"/>
          <p:cNvSpPr txBox="1">
            <a:spLocks noGrp="1"/>
          </p:cNvSpPr>
          <p:nvPr>
            <p:ph type="title"/>
          </p:nvPr>
        </p:nvSpPr>
        <p:spPr>
          <a:xfrm>
            <a:off x="457200" y="461436"/>
            <a:ext cx="8229600" cy="76940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lang="en-US" sz="4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</a:t>
            </a:r>
            <a:r>
              <a:rPr lang="en-US" sz="44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iscussion</a:t>
            </a:r>
            <a:endParaRPr lang="en-US" sz="44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0" name="Shape 14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marL="0" marR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None/>
            </a:pPr>
            <a:r>
              <a:rPr lang="en-US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Confusion probability for &gt; 2 annotators ?</a:t>
            </a:r>
          </a:p>
          <a:p>
            <a:pPr marL="0" marR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None/>
            </a:pP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None/>
            </a:pPr>
            <a:r>
              <a:rPr lang="en-US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Asymmetric confusion probability ?</a:t>
            </a:r>
          </a:p>
          <a:p>
            <a:pPr marL="0" marR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None/>
            </a:pP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None/>
            </a:pPr>
            <a:r>
              <a:rPr lang="en-US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Results for individual classes ?</a:t>
            </a:r>
          </a:p>
          <a:p>
            <a:pPr marL="0" marR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None/>
            </a:pP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indent="0" rtl="0">
              <a:spcBef>
                <a:spcPts val="0"/>
              </a:spcBef>
              <a:buNone/>
            </a:pPr>
            <a:r>
              <a:rPr lang="en-US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Compare to “remove hard cases” method ? Other existing cost-sensitive algorithms ?</a:t>
            </a:r>
          </a:p>
          <a:p>
            <a:pPr marL="0" lvl="0" indent="0" rtl="0">
              <a:spcBef>
                <a:spcPts val="0"/>
              </a:spcBef>
              <a:buNone/>
            </a:pP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1397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32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buNone/>
            </a:pPr>
            <a:endParaRPr sz="32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Shape 14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46" name="Shape 14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>
                <a:solidFill>
                  <a:srgbClr val="222222"/>
                </a:solidFill>
              </a:rPr>
              <a:t>Plank, B., Hovy, D., &amp; Søgaard, A. (2014). Learning part-of-speech taggers with inter-annotator agreement loss. In </a:t>
            </a:r>
            <a:r>
              <a:rPr lang="en-US" i="1">
                <a:solidFill>
                  <a:srgbClr val="222222"/>
                </a:solidFill>
              </a:rPr>
              <a:t>Proceedings of EACL</a:t>
            </a:r>
            <a:r>
              <a:rPr lang="en-US">
                <a:solidFill>
                  <a:srgbClr val="222222"/>
                </a:solidFill>
              </a:rPr>
              <a:t>.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 txBox="1">
            <a:spLocks noGrp="1"/>
          </p:cNvSpPr>
          <p:nvPr>
            <p:ph type="body" idx="1"/>
          </p:nvPr>
        </p:nvSpPr>
        <p:spPr>
          <a:xfrm>
            <a:off x="457200" y="685800"/>
            <a:ext cx="8229600" cy="632989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Inter-annotator agreement</a:t>
            </a:r>
          </a:p>
          <a:p>
            <a:pPr marL="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The idea</a:t>
            </a:r>
          </a:p>
          <a:p>
            <a:pPr marL="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Defining agreement scores</a:t>
            </a:r>
          </a:p>
          <a:p>
            <a:pPr marL="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Baseline classifier</a:t>
            </a:r>
          </a:p>
          <a:p>
            <a:pPr marL="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Adding the agreement scores</a:t>
            </a:r>
          </a:p>
          <a:p>
            <a:pPr marL="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25000"/>
              <a:buNone/>
            </a:pPr>
            <a:r>
              <a:rPr lang="en-US" sz="32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Results</a:t>
            </a:r>
          </a:p>
          <a:p>
            <a:pPr marL="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25000"/>
              <a:buNone/>
            </a:pPr>
            <a:r>
              <a:rPr lang="en-US" sz="32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Conclusion</a:t>
            </a:r>
            <a:endParaRPr lang="en-US" sz="32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D</a:t>
            </a:r>
            <a:r>
              <a:rPr lang="en-US" sz="32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iscussion</a:t>
            </a:r>
            <a:endParaRPr lang="en-US" sz="32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32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32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32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" name="Shape 58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 l="2169" r="1628"/>
          <a:stretch/>
        </p:blipFill>
        <p:spPr>
          <a:xfrm>
            <a:off x="-98425" y="1614487"/>
            <a:ext cx="9453600" cy="4332300"/>
          </a:xfrm>
          <a:prstGeom prst="rect">
            <a:avLst/>
          </a:prstGeom>
          <a:noFill/>
          <a:ln>
            <a:noFill/>
          </a:ln>
        </p:spPr>
      </p:pic>
      <p:sp>
        <p:nvSpPr>
          <p:cNvPr id="59" name="Shape 5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lang="en-US" sz="4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Inter-annotator Agreement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Idea</a:t>
            </a:r>
          </a:p>
        </p:txBody>
      </p:sp>
      <p:sp>
        <p:nvSpPr>
          <p:cNvPr id="65" name="Shape 6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lang="en-US" sz="32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1) Measure inter-annotator agreement per class over a portion of the </a:t>
            </a:r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training set</a:t>
            </a:r>
          </a:p>
          <a:p>
            <a:pPr marL="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32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lang="en-US" sz="32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2) During training use agreement score for the current label (gold/predicted/both?) in the loss function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lang="en-US" sz="40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Agreement </a:t>
            </a:r>
            <a:r>
              <a:rPr lang="en-US" sz="4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Score</a:t>
            </a:r>
            <a:r>
              <a:rPr lang="en-US" sz="40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1: Annotator F1</a:t>
            </a:r>
          </a:p>
        </p:txBody>
      </p:sp>
      <p:sp>
        <p:nvSpPr>
          <p:cNvPr id="71" name="Shape 71"/>
          <p:cNvSpPr txBox="1">
            <a:spLocks noGrp="1"/>
          </p:cNvSpPr>
          <p:nvPr>
            <p:ph type="body" idx="1"/>
          </p:nvPr>
        </p:nvSpPr>
        <p:spPr>
          <a:xfrm>
            <a:off x="457200" y="1295400"/>
            <a:ext cx="8229600" cy="443963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lang="en-US" sz="25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Harmonic mean of:</a:t>
            </a:r>
          </a:p>
          <a:p>
            <a:pPr marL="0" marR="0" lvl="0" indent="0" algn="l" rtl="0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lang="en-US" sz="25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lang="en-US" sz="2500" b="0" i="0" u="none" strike="noStrike" cap="none" baseline="0" dirty="0" err="1">
                <a:solidFill>
                  <a:srgbClr val="3366FF"/>
                </a:solidFill>
                <a:latin typeface="Calibri"/>
                <a:ea typeface="Calibri"/>
                <a:cs typeface="Calibri"/>
                <a:sym typeface="Calibri"/>
              </a:rPr>
              <a:t>Prec</a:t>
            </a:r>
            <a:r>
              <a:rPr lang="en-US" sz="2500" b="0" i="0" u="none" strike="noStrike" cap="none" baseline="-25000" dirty="0" err="1">
                <a:solidFill>
                  <a:srgbClr val="3366FF"/>
                </a:solidFill>
                <a:latin typeface="Calibri"/>
                <a:ea typeface="Calibri"/>
                <a:cs typeface="Calibri"/>
                <a:sym typeface="Calibri"/>
              </a:rPr>
              <a:t>T</a:t>
            </a:r>
            <a:r>
              <a:rPr lang="en-US" sz="2500" b="0" i="0" u="none" strike="noStrike" cap="none" baseline="0" dirty="0">
                <a:solidFill>
                  <a:srgbClr val="3366FF"/>
                </a:solidFill>
                <a:latin typeface="Calibri"/>
                <a:ea typeface="Calibri"/>
                <a:cs typeface="Calibri"/>
                <a:sym typeface="Calibri"/>
              </a:rPr>
              <a:t> (A</a:t>
            </a:r>
            <a:r>
              <a:rPr lang="en-US" sz="2500" b="0" i="0" u="none" strike="noStrike" cap="none" baseline="-25000" dirty="0">
                <a:solidFill>
                  <a:srgbClr val="3366FF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r>
              <a:rPr lang="en-US" sz="2500" b="0" i="0" u="none" strike="noStrike" cap="none" baseline="0" dirty="0">
                <a:solidFill>
                  <a:srgbClr val="3366FF"/>
                </a:solidFill>
                <a:latin typeface="Calibri"/>
                <a:ea typeface="Calibri"/>
                <a:cs typeface="Calibri"/>
                <a:sym typeface="Calibri"/>
              </a:rPr>
              <a:t>(X), A</a:t>
            </a:r>
            <a:r>
              <a:rPr lang="en-US" sz="2500" b="0" i="0" u="none" strike="noStrike" cap="none" baseline="-25000" dirty="0">
                <a:solidFill>
                  <a:srgbClr val="3366FF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r>
              <a:rPr lang="en-US" sz="2500" b="0" i="0" u="none" strike="noStrike" cap="none" baseline="0" dirty="0">
                <a:solidFill>
                  <a:srgbClr val="3366FF"/>
                </a:solidFill>
                <a:latin typeface="Calibri"/>
                <a:ea typeface="Calibri"/>
                <a:cs typeface="Calibri"/>
                <a:sym typeface="Calibri"/>
              </a:rPr>
              <a:t>(X))    </a:t>
            </a:r>
          </a:p>
          <a:p>
            <a:pPr marL="0" marR="0" lvl="0" indent="0" algn="l" rtl="0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lang="en-US" sz="25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		</a:t>
            </a:r>
            <a:r>
              <a:rPr lang="en-US" sz="2500" b="0" i="0" u="none" strike="noStrike" cap="none" baseline="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#</a:t>
            </a:r>
            <a:r>
              <a:rPr lang="en-US" sz="25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(A</a:t>
            </a:r>
            <a:r>
              <a:rPr lang="en-US" sz="2500" b="0" i="0" u="none" strike="noStrike" cap="none" baseline="-25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r>
              <a:rPr lang="en-US" sz="25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and A</a:t>
            </a:r>
            <a:r>
              <a:rPr lang="en-US" sz="2500" b="0" i="0" u="none" strike="noStrike" cap="none" baseline="-25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 </a:t>
            </a:r>
            <a:r>
              <a:rPr lang="en-US" sz="25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both give label T) /</a:t>
            </a:r>
          </a:p>
          <a:p>
            <a:pPr marL="0" marR="0" lvl="0" indent="0" algn="l" rtl="0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lang="en-US" sz="25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				</a:t>
            </a:r>
            <a:r>
              <a:rPr lang="en-US" sz="2500" b="0" i="0" u="none" strike="noStrike" cap="none" baseline="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#</a:t>
            </a:r>
            <a:r>
              <a:rPr lang="en-US" sz="25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(A</a:t>
            </a:r>
            <a:r>
              <a:rPr lang="en-US" sz="2500" b="1" i="0" u="none" strike="noStrike" cap="none" baseline="-25000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r>
              <a:rPr lang="en-US" sz="25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gives label T)</a:t>
            </a:r>
          </a:p>
          <a:p>
            <a:pPr marL="0" marR="0" lvl="0" indent="0" algn="l" rtl="0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500" b="0" i="0" u="none" strike="noStrike" cap="none" baseline="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lang="en-US" sz="25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lang="en-US" sz="2500" b="0" i="0" u="none" strike="noStrike" cap="none" baseline="0" dirty="0">
                <a:solidFill>
                  <a:srgbClr val="3366FF"/>
                </a:solidFill>
                <a:latin typeface="Calibri"/>
                <a:ea typeface="Calibri"/>
                <a:cs typeface="Calibri"/>
                <a:sym typeface="Calibri"/>
              </a:rPr>
              <a:t>and </a:t>
            </a:r>
            <a:r>
              <a:rPr lang="en-US" sz="2500" b="0" i="0" u="none" strike="noStrike" cap="none" baseline="0" dirty="0" err="1">
                <a:solidFill>
                  <a:srgbClr val="3366FF"/>
                </a:solidFill>
                <a:latin typeface="Calibri"/>
                <a:ea typeface="Calibri"/>
                <a:cs typeface="Calibri"/>
                <a:sym typeface="Calibri"/>
              </a:rPr>
              <a:t>Rec</a:t>
            </a:r>
            <a:r>
              <a:rPr lang="en-US" sz="2500" b="0" i="0" u="none" strike="noStrike" cap="none" baseline="-25000" dirty="0" err="1">
                <a:solidFill>
                  <a:srgbClr val="3366FF"/>
                </a:solidFill>
                <a:latin typeface="Calibri"/>
                <a:ea typeface="Calibri"/>
                <a:cs typeface="Calibri"/>
                <a:sym typeface="Calibri"/>
              </a:rPr>
              <a:t>T</a:t>
            </a:r>
            <a:r>
              <a:rPr lang="en-US" sz="2500" b="0" i="0" u="none" strike="noStrike" cap="none" baseline="0" dirty="0">
                <a:solidFill>
                  <a:srgbClr val="3366FF"/>
                </a:solidFill>
                <a:latin typeface="Calibri"/>
                <a:ea typeface="Calibri"/>
                <a:cs typeface="Calibri"/>
                <a:sym typeface="Calibri"/>
              </a:rPr>
              <a:t> (A</a:t>
            </a:r>
            <a:r>
              <a:rPr lang="en-US" sz="2500" b="0" i="0" u="none" strike="noStrike" cap="none" baseline="-25000" dirty="0">
                <a:solidFill>
                  <a:srgbClr val="3366FF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r>
              <a:rPr lang="en-US" sz="2500" b="0" i="0" u="none" strike="noStrike" cap="none" baseline="0" dirty="0">
                <a:solidFill>
                  <a:srgbClr val="3366FF"/>
                </a:solidFill>
                <a:latin typeface="Calibri"/>
                <a:ea typeface="Calibri"/>
                <a:cs typeface="Calibri"/>
                <a:sym typeface="Calibri"/>
              </a:rPr>
              <a:t>(X), A</a:t>
            </a:r>
            <a:r>
              <a:rPr lang="en-US" sz="2500" b="0" i="0" u="none" strike="noStrike" cap="none" baseline="-25000" dirty="0">
                <a:solidFill>
                  <a:srgbClr val="3366FF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r>
              <a:rPr lang="en-US" sz="2500" b="0" i="0" u="none" strike="noStrike" cap="none" baseline="0" dirty="0">
                <a:solidFill>
                  <a:srgbClr val="3366FF"/>
                </a:solidFill>
                <a:latin typeface="Calibri"/>
                <a:ea typeface="Calibri"/>
                <a:cs typeface="Calibri"/>
                <a:sym typeface="Calibri"/>
              </a:rPr>
              <a:t>(X))</a:t>
            </a:r>
          </a:p>
          <a:p>
            <a:pPr marL="0" marR="0" lvl="0" indent="0" algn="l" rtl="0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500" b="0" i="0" u="none" strike="noStrike" cap="none" baseline="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lang="en-US" sz="25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	</a:t>
            </a:r>
            <a:r>
              <a:rPr lang="en-US" sz="25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lang="en-US" sz="2500" b="0" i="0" u="none" strike="noStrike" cap="none" baseline="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#</a:t>
            </a:r>
            <a:r>
              <a:rPr lang="en-US" sz="25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(A</a:t>
            </a:r>
            <a:r>
              <a:rPr lang="en-US" sz="2500" b="0" i="0" u="none" strike="noStrike" cap="none" baseline="-25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r>
              <a:rPr lang="en-US" sz="25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and A</a:t>
            </a:r>
            <a:r>
              <a:rPr lang="en-US" sz="2500" b="0" i="0" u="none" strike="noStrike" cap="none" baseline="-25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 </a:t>
            </a:r>
            <a:r>
              <a:rPr lang="en-US" sz="25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both give label T) /</a:t>
            </a:r>
          </a:p>
          <a:p>
            <a:pPr marL="0" marR="0" lvl="0" indent="0" algn="l" rtl="0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lang="en-US" sz="25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			</a:t>
            </a:r>
            <a:r>
              <a:rPr lang="en-US" sz="25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lang="en-US" sz="2500" b="0" i="0" u="none" strike="noStrike" cap="none" baseline="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#</a:t>
            </a:r>
            <a:r>
              <a:rPr lang="en-US" sz="25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(A</a:t>
            </a:r>
            <a:r>
              <a:rPr lang="en-US" sz="2500" b="1" i="0" u="none" strike="noStrike" cap="none" baseline="-25000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r>
              <a:rPr lang="en-US" sz="25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gives label T)</a:t>
            </a:r>
          </a:p>
          <a:p>
            <a:pPr marL="0" marR="0" lvl="0" indent="0" algn="l" rtl="0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5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lang="en-US" sz="25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 other words: normal precision and recall but use 2</a:t>
            </a:r>
            <a:r>
              <a:rPr lang="en-US" sz="2500" b="0" i="0" u="none" strike="noStrike" cap="none" baseline="30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nd</a:t>
            </a:r>
            <a:r>
              <a:rPr lang="en-US" sz="25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annotator instead of gold standard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</a:pPr>
            <a:endParaRPr sz="44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77" name="Shape 77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 t="2391" b="5047"/>
          <a:stretch/>
        </p:blipFill>
        <p:spPr>
          <a:xfrm>
            <a:off x="457200" y="493712"/>
            <a:ext cx="8229600" cy="616743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lang="en-US" sz="40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Agreement </a:t>
            </a:r>
            <a:r>
              <a:rPr lang="en-US" sz="4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Score</a:t>
            </a:r>
            <a:r>
              <a:rPr lang="en-US" sz="40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2: Confusion </a:t>
            </a:r>
            <a:r>
              <a:rPr lang="en-US" sz="4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</a:t>
            </a:r>
            <a:r>
              <a:rPr lang="en-US" sz="40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robability</a:t>
            </a:r>
          </a:p>
        </p:txBody>
      </p:sp>
      <p:sp>
        <p:nvSpPr>
          <p:cNvPr id="83" name="Shape 8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66FF"/>
              </a:buClr>
              <a:buSzPct val="25000"/>
              <a:buFont typeface="Calibri"/>
              <a:buNone/>
            </a:pPr>
            <a:r>
              <a:rPr lang="en-US" sz="3200" b="0" i="0" u="none" strike="noStrike" cap="none" baseline="0">
                <a:solidFill>
                  <a:srgbClr val="3366FF"/>
                </a:solidFill>
                <a:latin typeface="Calibri"/>
                <a:ea typeface="Calibri"/>
                <a:cs typeface="Calibri"/>
                <a:sym typeface="Calibri"/>
              </a:rPr>
              <a:t>P({A</a:t>
            </a:r>
            <a:r>
              <a:rPr lang="en-US" sz="3200" b="0" i="0" u="none" strike="noStrike" cap="none" baseline="-25000">
                <a:solidFill>
                  <a:srgbClr val="3366FF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r>
              <a:rPr lang="en-US" sz="3200" b="0" i="0" u="none" strike="noStrike" cap="none" baseline="0">
                <a:solidFill>
                  <a:srgbClr val="3366FF"/>
                </a:solidFill>
                <a:latin typeface="Calibri"/>
                <a:ea typeface="Calibri"/>
                <a:cs typeface="Calibri"/>
                <a:sym typeface="Calibri"/>
              </a:rPr>
              <a:t>(x), A</a:t>
            </a:r>
            <a:r>
              <a:rPr lang="en-US" sz="3200" b="0" i="0" u="none" strike="noStrike" cap="none" baseline="-25000">
                <a:solidFill>
                  <a:srgbClr val="3366FF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r>
              <a:rPr lang="en-US" sz="3200" b="0" i="0" u="none" strike="noStrike" cap="none" baseline="0">
                <a:solidFill>
                  <a:srgbClr val="3366FF"/>
                </a:solidFill>
                <a:latin typeface="Calibri"/>
                <a:ea typeface="Calibri"/>
                <a:cs typeface="Calibri"/>
                <a:sym typeface="Calibri"/>
              </a:rPr>
              <a:t>(x)} = {t</a:t>
            </a:r>
            <a:r>
              <a:rPr lang="en-US" sz="3200" b="0" i="0" u="none" strike="noStrike" cap="none" baseline="-25000">
                <a:solidFill>
                  <a:srgbClr val="3366FF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r>
              <a:rPr lang="en-US" sz="3200" b="0" i="0" u="none" strike="noStrike" cap="none" baseline="0">
                <a:solidFill>
                  <a:srgbClr val="3366FF"/>
                </a:solidFill>
                <a:latin typeface="Calibri"/>
                <a:ea typeface="Calibri"/>
                <a:cs typeface="Calibri"/>
                <a:sym typeface="Calibri"/>
              </a:rPr>
              <a:t>, t</a:t>
            </a:r>
            <a:r>
              <a:rPr lang="en-US" sz="3200" b="0" i="0" u="none" strike="noStrike" cap="none" baseline="-25000">
                <a:solidFill>
                  <a:srgbClr val="3366FF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r>
              <a:rPr lang="en-US" sz="3200" b="0" i="0" u="none" strike="noStrike" cap="none" baseline="0">
                <a:solidFill>
                  <a:srgbClr val="3366FF"/>
                </a:solidFill>
                <a:latin typeface="Calibri"/>
                <a:ea typeface="Calibri"/>
                <a:cs typeface="Calibri"/>
                <a:sym typeface="Calibri"/>
              </a:rPr>
              <a:t>}) </a:t>
            </a:r>
            <a:r>
              <a:rPr lang="en-US" sz="3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lang="en-US" sz="3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probability of confusing tags t</a:t>
            </a:r>
            <a:r>
              <a:rPr lang="en-US" sz="3200" b="0" i="0" u="none" strike="noStrike" cap="none" baseline="-25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r>
              <a:rPr lang="en-US" sz="3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t</a:t>
            </a:r>
            <a:r>
              <a:rPr lang="en-US" sz="3200" b="0" i="0" u="none" strike="noStrike" cap="none" baseline="-25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</a:p>
          <a:p>
            <a:pPr marL="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3200" b="0" i="0" u="none" strike="noStrike" cap="none" baseline="-25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lang="en-US" sz="3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= mean of </a:t>
            </a:r>
            <a:r>
              <a:rPr lang="en-US" sz="3200" b="0" i="0" u="none" strike="noStrike" cap="none" baseline="0">
                <a:solidFill>
                  <a:srgbClr val="3366FF"/>
                </a:solidFill>
                <a:latin typeface="Calibri"/>
                <a:ea typeface="Calibri"/>
                <a:cs typeface="Calibri"/>
                <a:sym typeface="Calibri"/>
              </a:rPr>
              <a:t>P(A</a:t>
            </a:r>
            <a:r>
              <a:rPr lang="en-US" sz="3200" b="0" i="0" u="none" strike="noStrike" cap="none" baseline="-25000">
                <a:solidFill>
                  <a:srgbClr val="3366FF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r>
              <a:rPr lang="en-US" sz="3200" b="0" i="0" u="none" strike="noStrike" cap="none" baseline="0">
                <a:solidFill>
                  <a:srgbClr val="3366FF"/>
                </a:solidFill>
                <a:latin typeface="Calibri"/>
                <a:ea typeface="Calibri"/>
                <a:cs typeface="Calibri"/>
                <a:sym typeface="Calibri"/>
              </a:rPr>
              <a:t>(x) = t</a:t>
            </a:r>
            <a:r>
              <a:rPr lang="en-US" sz="3200" b="0" i="0" u="none" strike="noStrike" cap="none" baseline="-25000">
                <a:solidFill>
                  <a:srgbClr val="3366FF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r>
              <a:rPr lang="en-US" sz="3200" b="0" i="0" u="none" strike="noStrike" cap="none" baseline="0">
                <a:solidFill>
                  <a:srgbClr val="3366FF"/>
                </a:solidFill>
                <a:latin typeface="Calibri"/>
                <a:ea typeface="Calibri"/>
                <a:cs typeface="Calibri"/>
                <a:sym typeface="Calibri"/>
              </a:rPr>
              <a:t>, A</a:t>
            </a:r>
            <a:r>
              <a:rPr lang="en-US" sz="3200" b="0" i="0" u="none" strike="noStrike" cap="none" baseline="-25000">
                <a:solidFill>
                  <a:srgbClr val="3366FF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r>
              <a:rPr lang="en-US" sz="3200" b="0" i="0" u="none" strike="noStrike" cap="none" baseline="0">
                <a:solidFill>
                  <a:srgbClr val="3366FF"/>
                </a:solidFill>
                <a:latin typeface="Calibri"/>
                <a:ea typeface="Calibri"/>
                <a:cs typeface="Calibri"/>
                <a:sym typeface="Calibri"/>
              </a:rPr>
              <a:t>(x) = t</a:t>
            </a:r>
            <a:r>
              <a:rPr lang="en-US" sz="3200" b="0" i="0" u="none" strike="noStrike" cap="none" baseline="-25000">
                <a:solidFill>
                  <a:srgbClr val="3366FF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r>
              <a:rPr lang="en-US" sz="3200" b="0" i="0" u="none" strike="noStrike" cap="none" baseline="0">
                <a:solidFill>
                  <a:srgbClr val="3366FF"/>
                </a:solidFill>
                <a:latin typeface="Calibri"/>
                <a:ea typeface="Calibri"/>
                <a:cs typeface="Calibri"/>
                <a:sym typeface="Calibri"/>
              </a:rPr>
              <a:t>)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lang="en-US" sz="3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and </a:t>
            </a:r>
            <a:r>
              <a:rPr lang="en-US" sz="3200" b="0" i="0" u="none" strike="noStrike" cap="none" baseline="0">
                <a:solidFill>
                  <a:srgbClr val="3366FF"/>
                </a:solidFill>
                <a:latin typeface="Calibri"/>
                <a:ea typeface="Calibri"/>
                <a:cs typeface="Calibri"/>
                <a:sym typeface="Calibri"/>
              </a:rPr>
              <a:t>P(A</a:t>
            </a:r>
            <a:r>
              <a:rPr lang="en-US" sz="3200" b="0" i="0" u="none" strike="noStrike" cap="none" baseline="-25000">
                <a:solidFill>
                  <a:srgbClr val="3366FF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r>
              <a:rPr lang="en-US" sz="3200" b="0" i="0" u="none" strike="noStrike" cap="none" baseline="0">
                <a:solidFill>
                  <a:srgbClr val="3366FF"/>
                </a:solidFill>
                <a:latin typeface="Calibri"/>
                <a:ea typeface="Calibri"/>
                <a:cs typeface="Calibri"/>
                <a:sym typeface="Calibri"/>
              </a:rPr>
              <a:t>(x) = t</a:t>
            </a:r>
            <a:r>
              <a:rPr lang="en-US" sz="3200" b="0" i="0" u="none" strike="noStrike" cap="none" baseline="-25000">
                <a:solidFill>
                  <a:srgbClr val="3366FF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r>
              <a:rPr lang="en-US" sz="3200" b="0" i="0" u="none" strike="noStrike" cap="none" baseline="0">
                <a:solidFill>
                  <a:srgbClr val="3366FF"/>
                </a:solidFill>
                <a:latin typeface="Calibri"/>
                <a:ea typeface="Calibri"/>
                <a:cs typeface="Calibri"/>
                <a:sym typeface="Calibri"/>
              </a:rPr>
              <a:t>, A</a:t>
            </a:r>
            <a:r>
              <a:rPr lang="en-US" sz="3200" b="0" i="0" u="none" strike="noStrike" cap="none" baseline="-25000">
                <a:solidFill>
                  <a:srgbClr val="3366FF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r>
              <a:rPr lang="en-US" sz="3200" b="0" i="0" u="none" strike="noStrike" cap="none" baseline="0">
                <a:solidFill>
                  <a:srgbClr val="3366FF"/>
                </a:solidFill>
                <a:latin typeface="Calibri"/>
                <a:ea typeface="Calibri"/>
                <a:cs typeface="Calibri"/>
                <a:sym typeface="Calibri"/>
              </a:rPr>
              <a:t>(x) = t</a:t>
            </a:r>
            <a:r>
              <a:rPr lang="en-US" sz="3200" b="0" i="0" u="none" strike="noStrike" cap="none" baseline="-25000">
                <a:solidFill>
                  <a:srgbClr val="3366FF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r>
              <a:rPr lang="en-US" sz="3200" b="0" i="0" u="none" strike="noStrike" cap="none" baseline="0">
                <a:solidFill>
                  <a:srgbClr val="3366FF"/>
                </a:solidFill>
                <a:latin typeface="Calibri"/>
                <a:ea typeface="Calibri"/>
                <a:cs typeface="Calibri"/>
                <a:sym typeface="Calibri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3200" b="0" i="0" u="none" strike="noStrike" cap="none" baseline="0">
              <a:solidFill>
                <a:srgbClr val="3366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Calibri"/>
              <a:buNone/>
            </a:pPr>
            <a:r>
              <a:rPr lang="en-US" sz="3200" b="0" i="0" u="none" strike="noStrike" cap="none" baseline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In other words: probability that A</a:t>
            </a:r>
            <a:r>
              <a:rPr lang="en-US" sz="3200" b="0" i="0" u="none" strike="noStrike" cap="none" baseline="-250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r>
              <a:rPr lang="en-US" sz="3200" b="0" i="0" u="none" strike="noStrike" cap="none" baseline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assigns a certain tag and A</a:t>
            </a:r>
            <a:r>
              <a:rPr lang="en-US" sz="3200" b="0" i="0" u="none" strike="noStrike" cap="none" baseline="-250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r>
              <a:rPr lang="en-US" sz="3200" b="0" i="0" u="none" strike="noStrike" cap="none" baseline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the other, and vice versa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lang="en-US" sz="4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Confusion </a:t>
            </a:r>
            <a:r>
              <a:rPr lang="en-US"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Probability</a:t>
            </a:r>
          </a:p>
        </p:txBody>
      </p:sp>
      <p:pic>
        <p:nvPicPr>
          <p:cNvPr id="89" name="Shape 89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 t="7551" r="1817" b="-1283"/>
          <a:stretch/>
        </p:blipFill>
        <p:spPr>
          <a:xfrm>
            <a:off x="1487487" y="1308100"/>
            <a:ext cx="5722937" cy="55498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lang="en-US"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Baseline C</a:t>
            </a:r>
            <a:r>
              <a:rPr lang="en-US" sz="4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lassifier</a:t>
            </a:r>
          </a:p>
        </p:txBody>
      </p:sp>
      <p:sp>
        <p:nvSpPr>
          <p:cNvPr id="95" name="Shape 9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lang="en-US" sz="3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Online structured perceptron</a:t>
            </a:r>
          </a:p>
        </p:txBody>
      </p:sp>
      <p:pic>
        <p:nvPicPr>
          <p:cNvPr id="96" name="Shape 9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57200" y="2125661"/>
            <a:ext cx="6048374" cy="4319587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97" name="Shape 97"/>
          <p:cNvCxnSpPr/>
          <p:nvPr/>
        </p:nvCxnSpPr>
        <p:spPr>
          <a:xfrm>
            <a:off x="2941025" y="4919300"/>
            <a:ext cx="883499" cy="0"/>
          </a:xfrm>
          <a:prstGeom prst="straightConnector1">
            <a:avLst/>
          </a:prstGeom>
          <a:noFill/>
          <a:ln w="38100" cap="flat">
            <a:solidFill>
              <a:srgbClr val="FF0000"/>
            </a:solidFill>
            <a:prstDash val="solid"/>
            <a:round/>
            <a:headEnd type="none" w="lg" len="lg"/>
            <a:tailEnd type="none" w="lg" len="lg"/>
          </a:ln>
        </p:spPr>
      </p:cxn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1723</TotalTime>
  <Words>242</Words>
  <Application>Microsoft Office PowerPoint</Application>
  <PresentationFormat>On-screen Show (4:3)</PresentationFormat>
  <Paragraphs>75</Paragraphs>
  <Slides>17</Slides>
  <Notes>16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Learning part-of-speech taggers with inter-annotator agreement loss</vt:lpstr>
      <vt:lpstr>PowerPoint Presentation</vt:lpstr>
      <vt:lpstr>Inter-annotator Agreement</vt:lpstr>
      <vt:lpstr>The Idea</vt:lpstr>
      <vt:lpstr>Agreement Score 1: Annotator F1</vt:lpstr>
      <vt:lpstr>PowerPoint Presentation</vt:lpstr>
      <vt:lpstr>Agreement Score 2: Confusion Probability</vt:lpstr>
      <vt:lpstr>Confusion Probability</vt:lpstr>
      <vt:lpstr>Baseline Classifier</vt:lpstr>
      <vt:lpstr>Adding the Agreement Measures</vt:lpstr>
      <vt:lpstr>PowerPoint Presentation</vt:lpstr>
      <vt:lpstr>Results</vt:lpstr>
      <vt:lpstr>PowerPoint Presentation</vt:lpstr>
      <vt:lpstr>Results: downstream</vt:lpstr>
      <vt:lpstr>Conclusion</vt:lpstr>
      <vt:lpstr>Discussion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Learning part-of-speech taggers with inter-annotator agreement loss</dc:title>
  <dc:creator>Wolfer, Sheila</dc:creator>
  <cp:lastModifiedBy>CCHMC</cp:lastModifiedBy>
  <cp:revision>5</cp:revision>
  <dcterms:modified xsi:type="dcterms:W3CDTF">2014-09-11T13:36:57Z</dcterms:modified>
</cp:coreProperties>
</file>