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0" r:id="rId4"/>
    <p:sldId id="261" r:id="rId5"/>
    <p:sldId id="262" r:id="rId6"/>
    <p:sldId id="259" r:id="rId7"/>
    <p:sldId id="277" r:id="rId8"/>
    <p:sldId id="278" r:id="rId9"/>
    <p:sldId id="279" r:id="rId10"/>
    <p:sldId id="25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1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6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1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4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0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37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9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EDD87-5CDE-2B48-8666-4113E582F831}" type="datetimeFigureOut">
              <a:rPr lang="en-US" smtClean="0"/>
              <a:t>4/4/2014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DAD6-8A5E-204E-BF3C-2D80B417A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1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MetaMap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UMLS Concept Mapping Program</a:t>
            </a:r>
          </a:p>
          <a:p>
            <a:r>
              <a:rPr lang="en-US" dirty="0" err="1" smtClean="0"/>
              <a:t>Pawel</a:t>
            </a:r>
            <a:r>
              <a:rPr lang="en-US" dirty="0" smtClean="0"/>
              <a:t> </a:t>
            </a:r>
            <a:r>
              <a:rPr lang="en-US" dirty="0" err="1" smtClean="0"/>
              <a:t>Matykiewicz</a:t>
            </a:r>
            <a:r>
              <a:rPr lang="en-US" dirty="0" smtClean="0"/>
              <a:t> and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61"/>
            <a:ext cx="8229600" cy="1143000"/>
          </a:xfrm>
        </p:spPr>
        <p:txBody>
          <a:bodyPr/>
          <a:lstStyle/>
          <a:p>
            <a:r>
              <a:rPr lang="en-US" dirty="0" smtClean="0"/>
              <a:t>Mapping Construction (WSD)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1734" y="1622352"/>
            <a:ext cx="8816603" cy="4724400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en-US" sz="2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             </a:t>
            </a:r>
            <a:r>
              <a:rPr lang="en-US" sz="2400" u="sng" dirty="0" smtClean="0">
                <a:solidFill>
                  <a:srgbClr val="FF0000"/>
                </a:solidFill>
              </a:rPr>
              <a:t>Cerebral blood flow (CBF)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in </a:t>
            </a:r>
            <a:r>
              <a:rPr lang="en-US" sz="2400" u="sng" dirty="0" smtClean="0">
                <a:solidFill>
                  <a:srgbClr val="FF0000"/>
                </a:solidFill>
              </a:rPr>
              <a:t>newborn infants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is</a:t>
            </a:r>
            <a:r>
              <a:rPr lang="en-US" sz="2400" u="sng" dirty="0" smtClean="0">
                <a:solidFill>
                  <a:schemeClr val="bg2"/>
                </a:solidFill>
              </a:rPr>
              <a:t/>
            </a:r>
            <a:br>
              <a:rPr lang="en-US" sz="2400" u="sng" dirty="0" smtClean="0">
                <a:solidFill>
                  <a:schemeClr val="bg2"/>
                </a:solidFill>
              </a:rPr>
            </a:br>
            <a:endParaRPr lang="en-US" sz="2400" u="sng" dirty="0" smtClean="0">
              <a:solidFill>
                <a:schemeClr val="bg2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     </a:t>
            </a:r>
            <a:r>
              <a:rPr lang="en-US" sz="2400" u="sng" dirty="0" smtClean="0">
                <a:solidFill>
                  <a:srgbClr val="FF0000"/>
                </a:solidFill>
              </a:rPr>
              <a:t>often</a:t>
            </a:r>
            <a:r>
              <a:rPr lang="en-US" sz="2400" dirty="0" smtClean="0"/>
              <a:t> below </a:t>
            </a:r>
            <a:r>
              <a:rPr lang="en-US" sz="2400" u="sng" dirty="0" smtClean="0">
                <a:solidFill>
                  <a:srgbClr val="FF0000"/>
                </a:solidFill>
              </a:rPr>
              <a:t>levels</a:t>
            </a:r>
            <a:r>
              <a:rPr lang="en-US" sz="2400" dirty="0" smtClean="0"/>
              <a:t> necessary to </a:t>
            </a:r>
            <a:r>
              <a:rPr lang="en-US" sz="2400" u="sng" dirty="0" smtClean="0">
                <a:solidFill>
                  <a:srgbClr val="FF0000"/>
                </a:solidFill>
              </a:rPr>
              <a:t>sustain</a:t>
            </a:r>
            <a:r>
              <a:rPr lang="en-US" sz="2400" dirty="0" smtClean="0"/>
              <a:t> </a:t>
            </a:r>
            <a:r>
              <a:rPr lang="en-US" sz="2400" u="sng" dirty="0" smtClean="0">
                <a:solidFill>
                  <a:srgbClr val="FF0000"/>
                </a:solidFill>
              </a:rPr>
              <a:t>brain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u="sng" dirty="0" smtClean="0">
                <a:solidFill>
                  <a:srgbClr val="FF0000"/>
                </a:solidFill>
              </a:rPr>
              <a:t>viability</a:t>
            </a:r>
            <a:r>
              <a:rPr lang="en-US" sz="2400" u="sng" dirty="0" smtClean="0">
                <a:solidFill>
                  <a:schemeClr val="bg2"/>
                </a:solidFill>
              </a:rPr>
              <a:t/>
            </a:r>
            <a:br>
              <a:rPr lang="en-US" sz="2400" u="sng" dirty="0" smtClean="0">
                <a:solidFill>
                  <a:schemeClr val="bg2"/>
                </a:solidFill>
              </a:rPr>
            </a:br>
            <a:r>
              <a:rPr lang="en-US" sz="2400" dirty="0" smtClean="0"/>
              <a:t> 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 </a:t>
            </a:r>
            <a:r>
              <a:rPr lang="en-US" sz="2400" u="sng" dirty="0" smtClean="0">
                <a:solidFill>
                  <a:srgbClr val="FF0000"/>
                </a:solidFill>
              </a:rPr>
              <a:t>adults</a:t>
            </a:r>
            <a:r>
              <a:rPr lang="en-US" sz="2400" dirty="0" smtClean="0"/>
              <a:t>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1735" y="2529607"/>
            <a:ext cx="8001000" cy="3796659"/>
            <a:chOff x="228600" y="2050255"/>
            <a:chExt cx="8001000" cy="3796659"/>
          </a:xfrm>
        </p:grpSpPr>
        <p:grpSp>
          <p:nvGrpSpPr>
            <p:cNvPr id="6" name="Group 33"/>
            <p:cNvGrpSpPr/>
            <p:nvPr/>
          </p:nvGrpSpPr>
          <p:grpSpPr>
            <a:xfrm>
              <a:off x="1524000" y="2057400"/>
              <a:ext cx="3301753" cy="457200"/>
              <a:chOff x="1905000" y="1905000"/>
              <a:chExt cx="3301753" cy="457200"/>
            </a:xfrm>
          </p:grpSpPr>
          <p:sp>
            <p:nvSpPr>
              <p:cNvPr id="31" name="TextBox 4"/>
              <p:cNvSpPr txBox="1">
                <a:spLocks noChangeArrowheads="1"/>
              </p:cNvSpPr>
              <p:nvPr/>
            </p:nvSpPr>
            <p:spPr bwMode="auto">
              <a:xfrm>
                <a:off x="2041966" y="1921602"/>
                <a:ext cx="301929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Cerebrovascular Circulation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2" name="Rectangle 12"/>
              <p:cNvSpPr>
                <a:spLocks noChangeArrowheads="1"/>
              </p:cNvSpPr>
              <p:nvPr/>
            </p:nvSpPr>
            <p:spPr bwMode="auto">
              <a:xfrm>
                <a:off x="1905000" y="1905000"/>
                <a:ext cx="3301753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7" name="Group 40"/>
            <p:cNvGrpSpPr/>
            <p:nvPr/>
          </p:nvGrpSpPr>
          <p:grpSpPr>
            <a:xfrm>
              <a:off x="1524000" y="2670564"/>
              <a:ext cx="4364803" cy="461665"/>
              <a:chOff x="1828800" y="2621773"/>
              <a:chExt cx="4364803" cy="461665"/>
            </a:xfrm>
          </p:grpSpPr>
          <p:sp>
            <p:nvSpPr>
              <p:cNvPr id="29" name="TextBox 4"/>
              <p:cNvSpPr txBox="1">
                <a:spLocks noChangeArrowheads="1"/>
              </p:cNvSpPr>
              <p:nvPr/>
            </p:nvSpPr>
            <p:spPr bwMode="auto">
              <a:xfrm>
                <a:off x="1828800" y="2669772"/>
                <a:ext cx="436480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trike="sngStrike" dirty="0" smtClean="0">
                    <a:solidFill>
                      <a:schemeClr val="accent2"/>
                    </a:solidFill>
                  </a:rPr>
                  <a:t>CEREBRAL BLOOD FLOW IMAGING</a:t>
                </a:r>
                <a:endParaRPr lang="en-US" strike="sngStrike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828800" y="2621773"/>
                <a:ext cx="4019573" cy="461665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41"/>
            <p:cNvGrpSpPr/>
            <p:nvPr/>
          </p:nvGrpSpPr>
          <p:grpSpPr>
            <a:xfrm>
              <a:off x="914400" y="5385249"/>
              <a:ext cx="914400" cy="461665"/>
              <a:chOff x="75813" y="2032449"/>
              <a:chExt cx="3658374" cy="461665"/>
            </a:xfrm>
          </p:grpSpPr>
          <p:sp>
            <p:nvSpPr>
              <p:cNvPr id="27" name="TextBox 4"/>
              <p:cNvSpPr txBox="1">
                <a:spLocks noChangeArrowheads="1"/>
              </p:cNvSpPr>
              <p:nvPr/>
            </p:nvSpPr>
            <p:spPr bwMode="auto">
              <a:xfrm>
                <a:off x="75813" y="2032449"/>
                <a:ext cx="365837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Adult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8" name="Rectangle 12"/>
              <p:cNvSpPr>
                <a:spLocks noChangeArrowheads="1"/>
              </p:cNvSpPr>
              <p:nvPr/>
            </p:nvSpPr>
            <p:spPr bwMode="auto">
              <a:xfrm>
                <a:off x="114297" y="2032449"/>
                <a:ext cx="3581401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9" name="Group 44"/>
            <p:cNvGrpSpPr/>
            <p:nvPr/>
          </p:nvGrpSpPr>
          <p:grpSpPr>
            <a:xfrm>
              <a:off x="5233355" y="2050255"/>
              <a:ext cx="2286774" cy="464345"/>
              <a:chOff x="1257609" y="1897855"/>
              <a:chExt cx="3658374" cy="464345"/>
            </a:xfrm>
          </p:grpSpPr>
          <p:sp>
            <p:nvSpPr>
              <p:cNvPr id="25" name="TextBox 4"/>
              <p:cNvSpPr txBox="1">
                <a:spLocks noChangeArrowheads="1"/>
              </p:cNvSpPr>
              <p:nvPr/>
            </p:nvSpPr>
            <p:spPr bwMode="auto">
              <a:xfrm>
                <a:off x="1257609" y="1897855"/>
                <a:ext cx="365837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Infant, Newborn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6" name="Rectangle 12"/>
              <p:cNvSpPr>
                <a:spLocks noChangeArrowheads="1"/>
              </p:cNvSpPr>
              <p:nvPr/>
            </p:nvSpPr>
            <p:spPr bwMode="auto">
              <a:xfrm>
                <a:off x="1257609" y="1905000"/>
                <a:ext cx="3581400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0" name="Group 50"/>
            <p:cNvGrpSpPr/>
            <p:nvPr/>
          </p:nvGrpSpPr>
          <p:grpSpPr>
            <a:xfrm>
              <a:off x="228600" y="3726655"/>
              <a:ext cx="1295400" cy="464345"/>
              <a:chOff x="613812" y="1897855"/>
              <a:chExt cx="3658372" cy="464345"/>
            </a:xfrm>
          </p:grpSpPr>
          <p:sp>
            <p:nvSpPr>
              <p:cNvPr id="23" name="TextBox 4"/>
              <p:cNvSpPr txBox="1">
                <a:spLocks noChangeArrowheads="1"/>
              </p:cNvSpPr>
              <p:nvPr/>
            </p:nvSpPr>
            <p:spPr bwMode="auto">
              <a:xfrm>
                <a:off x="613812" y="1897855"/>
                <a:ext cx="365837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Frequent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613812" y="1905000"/>
                <a:ext cx="3581397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1" name="Group 53"/>
            <p:cNvGrpSpPr/>
            <p:nvPr/>
          </p:nvGrpSpPr>
          <p:grpSpPr>
            <a:xfrm>
              <a:off x="1600200" y="3733800"/>
              <a:ext cx="3048000" cy="464345"/>
              <a:chOff x="1081869" y="1897855"/>
              <a:chExt cx="3658374" cy="464345"/>
            </a:xfrm>
          </p:grpSpPr>
          <p:sp>
            <p:nvSpPr>
              <p:cNvPr id="21" name="TextBox 4"/>
              <p:cNvSpPr txBox="1">
                <a:spLocks noChangeArrowheads="1"/>
              </p:cNvSpPr>
              <p:nvPr/>
            </p:nvSpPr>
            <p:spPr bwMode="auto">
              <a:xfrm>
                <a:off x="1081869" y="1897855"/>
                <a:ext cx="365837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Levels (qualifier value)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2" name="Rectangle 12"/>
              <p:cNvSpPr>
                <a:spLocks noChangeArrowheads="1"/>
              </p:cNvSpPr>
              <p:nvPr/>
            </p:nvSpPr>
            <p:spPr bwMode="auto">
              <a:xfrm>
                <a:off x="1081869" y="1905000"/>
                <a:ext cx="3581401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2" name="Group 56"/>
            <p:cNvGrpSpPr/>
            <p:nvPr/>
          </p:nvGrpSpPr>
          <p:grpSpPr>
            <a:xfrm>
              <a:off x="6191439" y="3740945"/>
              <a:ext cx="971361" cy="464345"/>
              <a:chOff x="3506296" y="1897855"/>
              <a:chExt cx="3886267" cy="464345"/>
            </a:xfrm>
          </p:grpSpPr>
          <p:sp>
            <p:nvSpPr>
              <p:cNvPr id="19" name="TextBox 4"/>
              <p:cNvSpPr txBox="1">
                <a:spLocks noChangeArrowheads="1"/>
              </p:cNvSpPr>
              <p:nvPr/>
            </p:nvSpPr>
            <p:spPr bwMode="auto">
              <a:xfrm>
                <a:off x="3734189" y="1897855"/>
                <a:ext cx="365837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Brain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0" name="Rectangle 12"/>
              <p:cNvSpPr>
                <a:spLocks noChangeArrowheads="1"/>
              </p:cNvSpPr>
              <p:nvPr/>
            </p:nvSpPr>
            <p:spPr bwMode="auto">
              <a:xfrm>
                <a:off x="3506296" y="1905000"/>
                <a:ext cx="3581402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3" name="Group 59"/>
            <p:cNvGrpSpPr/>
            <p:nvPr/>
          </p:nvGrpSpPr>
          <p:grpSpPr>
            <a:xfrm>
              <a:off x="7210915" y="3748090"/>
              <a:ext cx="1018685" cy="464345"/>
              <a:chOff x="2999620" y="1897855"/>
              <a:chExt cx="3658374" cy="464345"/>
            </a:xfrm>
          </p:grpSpPr>
          <p:sp>
            <p:nvSpPr>
              <p:cNvPr id="17" name="TextBox 4"/>
              <p:cNvSpPr txBox="1">
                <a:spLocks noChangeArrowheads="1"/>
              </p:cNvSpPr>
              <p:nvPr/>
            </p:nvSpPr>
            <p:spPr bwMode="auto">
              <a:xfrm>
                <a:off x="2999620" y="1897855"/>
                <a:ext cx="3658374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accent2"/>
                    </a:solidFill>
                  </a:rPr>
                  <a:t>Viable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2999620" y="1905000"/>
                <a:ext cx="3384720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" name="Group 62"/>
            <p:cNvGrpSpPr/>
            <p:nvPr/>
          </p:nvGrpSpPr>
          <p:grpSpPr>
            <a:xfrm>
              <a:off x="5977199" y="4343400"/>
              <a:ext cx="1542930" cy="457200"/>
              <a:chOff x="3142065" y="1897855"/>
              <a:chExt cx="3366330" cy="457200"/>
            </a:xfrm>
          </p:grpSpPr>
          <p:sp>
            <p:nvSpPr>
              <p:cNvPr id="15" name="TextBox 4"/>
              <p:cNvSpPr txBox="1">
                <a:spLocks noChangeArrowheads="1"/>
              </p:cNvSpPr>
              <p:nvPr/>
            </p:nvSpPr>
            <p:spPr bwMode="auto">
              <a:xfrm>
                <a:off x="3142065" y="1897855"/>
                <a:ext cx="336632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trike="sngStrike" dirty="0" smtClean="0">
                    <a:solidFill>
                      <a:schemeClr val="accent2"/>
                    </a:solidFill>
                  </a:rPr>
                  <a:t>Entire brain</a:t>
                </a:r>
                <a:endParaRPr lang="en-US" strike="sngStrike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3142065" y="1897855"/>
                <a:ext cx="3366330" cy="457200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4623400" y="4230122"/>
            <a:ext cx="1459869" cy="461665"/>
            <a:chOff x="3352799" y="4807745"/>
            <a:chExt cx="1459869" cy="461665"/>
          </a:xfrm>
        </p:grpSpPr>
        <p:sp>
          <p:nvSpPr>
            <p:cNvPr id="34" name="TextBox 4"/>
            <p:cNvSpPr txBox="1">
              <a:spLocks noChangeArrowheads="1"/>
            </p:cNvSpPr>
            <p:nvPr/>
          </p:nvSpPr>
          <p:spPr bwMode="auto">
            <a:xfrm>
              <a:off x="3352799" y="4807745"/>
              <a:ext cx="145986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chemeClr val="accent2"/>
                  </a:solidFill>
                </a:rPr>
                <a:t>Sustained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3352799" y="4812210"/>
              <a:ext cx="1371601" cy="45720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3341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MetaMap Options (3)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0573" y="1597451"/>
            <a:ext cx="8544468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Word Sense Disambiguation (WSD,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Based on Susanne Humphrey’s Journal Descriptor Indexing (</a:t>
            </a:r>
            <a:r>
              <a:rPr lang="en-US" i="1" dirty="0" smtClean="0"/>
              <a:t>Humphrey et al., 1998, 2006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Provides modest improvement in results</a:t>
            </a:r>
          </a:p>
          <a:p>
            <a:r>
              <a:rPr lang="en-US" dirty="0" smtClean="0"/>
              <a:t>Negation (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--negex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Important for clinical text</a:t>
            </a:r>
          </a:p>
          <a:p>
            <a:pPr lvl="1"/>
            <a:r>
              <a:rPr lang="en-US" dirty="0" smtClean="0"/>
              <a:t>Based on Wendy Chapman’s NegEx algorithm (</a:t>
            </a:r>
            <a:r>
              <a:rPr lang="en-US" i="1" dirty="0" smtClean="0"/>
              <a:t>Chapman et al., 2001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Behavior options</a:t>
            </a:r>
          </a:p>
          <a:p>
            <a:r>
              <a:rPr lang="en-US" dirty="0" smtClean="0"/>
              <a:t>Output/Display options</a:t>
            </a:r>
          </a:p>
        </p:txBody>
      </p:sp>
    </p:spTree>
    <p:extLst>
      <p:ext uri="{BB962C8B-B14F-4D97-AF65-F5344CB8AC3E}">
        <p14:creationId xmlns:p14="http://schemas.microsoft.com/office/powerpoint/2010/main" val="162974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723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Behavior Options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945" y="1580271"/>
            <a:ext cx="8778733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model options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-A --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strict_model</a:t>
            </a:r>
            <a:r>
              <a:rPr lang="en-US" sz="1800" dirty="0" smtClean="0"/>
              <a:t> </a:t>
            </a:r>
            <a:r>
              <a:rPr lang="en-US" sz="2400" dirty="0" smtClean="0"/>
              <a:t>(the default; focused on concepts likely to be found in text)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-C --relaxed_model</a:t>
            </a:r>
            <a:r>
              <a:rPr lang="en-US" sz="1800" dirty="0" smtClean="0"/>
              <a:t> </a:t>
            </a:r>
            <a:r>
              <a:rPr lang="en-US" sz="2400" dirty="0" smtClean="0"/>
              <a:t>(includes most Metathesaurus content)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Major options highlighted earlier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-y --word_sense_disambiguation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--negex</a:t>
            </a:r>
          </a:p>
          <a:p>
            <a:r>
              <a:rPr lang="en-US" dirty="0" smtClean="0"/>
              <a:t>Other major options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-Q --quick_composite_phrases</a:t>
            </a:r>
            <a:r>
              <a:rPr lang="en-US" sz="1800" dirty="0" smtClean="0"/>
              <a:t> </a:t>
            </a:r>
            <a:r>
              <a:rPr lang="en-US" sz="2400" dirty="0" smtClean="0"/>
              <a:t>(experimental, for well-behaved larger phrases</a:t>
            </a:r>
            <a:r>
              <a:rPr lang="en-US" sz="2400" i="1" dirty="0" smtClean="0"/>
              <a:t>: pain on the left side of the chest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-i --ignore_word_order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0620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Behavior Options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594" y="1735662"/>
            <a:ext cx="8655436" cy="4572000"/>
          </a:xfrm>
        </p:spPr>
        <p:txBody>
          <a:bodyPr/>
          <a:lstStyle/>
          <a:p>
            <a:r>
              <a:rPr lang="en-US" dirty="0" smtClean="0"/>
              <a:t>Browse mode options (example below)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-z --term_processing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-o --allow_overmatches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-g --allow_concept_gaps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-m --hide_mappings</a:t>
            </a:r>
          </a:p>
          <a:p>
            <a:r>
              <a:rPr lang="en-US" dirty="0" smtClean="0"/>
              <a:t>Inference mode options (example below)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-Y --prefer_multiple_concepts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936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Behavior Options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264" y="1723212"/>
            <a:ext cx="8680096" cy="4572000"/>
          </a:xfrm>
        </p:spPr>
        <p:txBody>
          <a:bodyPr/>
          <a:lstStyle/>
          <a:p>
            <a:r>
              <a:rPr lang="en-US" dirty="0" smtClean="0"/>
              <a:t>Parsing/lexical options (not often used)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-t --no_tagging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-d --no_derivational_variants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-D --all_derivational_variants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-a --all_acros_abbrs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-u --unique_acros_abbrs_only</a:t>
            </a:r>
          </a:p>
          <a:p>
            <a:r>
              <a:rPr lang="en-US" dirty="0" smtClean="0"/>
              <a:t>List truncation options (reduces tenuous matches and saves processing time)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-r --threshold &lt;integer&gt;</a:t>
            </a:r>
          </a:p>
        </p:txBody>
      </p:sp>
    </p:spTree>
    <p:extLst>
      <p:ext uri="{BB962C8B-B14F-4D97-AF65-F5344CB8AC3E}">
        <p14:creationId xmlns:p14="http://schemas.microsoft.com/office/powerpoint/2010/main" val="40188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2949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Behavior Options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4141"/>
            <a:ext cx="7772400" cy="4572000"/>
          </a:xfrm>
        </p:spPr>
        <p:txBody>
          <a:bodyPr/>
          <a:lstStyle/>
          <a:p>
            <a:r>
              <a:rPr lang="en-US" dirty="0" smtClean="0"/>
              <a:t>Source/ST limitation options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-R --restrict_to_sources &lt;list&gt;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-e --exclude_sources &lt;list&gt;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-J --restrict_to_sts &lt;list&gt;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-k --exclude_sts &lt;list&gt;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86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690"/>
            <a:ext cx="8229600" cy="1143000"/>
          </a:xfrm>
        </p:spPr>
        <p:txBody>
          <a:bodyPr/>
          <a:lstStyle/>
          <a:p>
            <a:r>
              <a:rPr lang="en-US" dirty="0" smtClean="0"/>
              <a:t>Behavior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87" y="1600200"/>
            <a:ext cx="8940109" cy="498621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“Superficial injury of chest wall </a:t>
            </a:r>
            <a:r>
              <a:rPr lang="en-US" dirty="0" smtClean="0"/>
              <a:t>without infection”</a:t>
            </a:r>
          </a:p>
          <a:p>
            <a:pPr marL="0" indent="0" algn="ctr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– prefer </a:t>
            </a:r>
            <a:r>
              <a:rPr lang="en-US" sz="2400" b="1" dirty="0"/>
              <a:t>multiple </a:t>
            </a:r>
            <a:r>
              <a:rPr lang="en-US" sz="2400" b="1" dirty="0" smtClean="0"/>
              <a:t>concepts: </a:t>
            </a:r>
          </a:p>
          <a:p>
            <a:r>
              <a:rPr lang="en-US" sz="2200" dirty="0"/>
              <a:t>“Superficial”, “Injury”, “Chest”, “Wall”, “</a:t>
            </a:r>
            <a:r>
              <a:rPr lang="en-US" sz="2200" dirty="0" smtClean="0"/>
              <a:t>Infection</a:t>
            </a:r>
            <a:r>
              <a:rPr lang="en-US" sz="2200" dirty="0"/>
              <a:t>” (time elapsed </a:t>
            </a:r>
            <a:r>
              <a:rPr lang="en-US" sz="2200" dirty="0" smtClean="0"/>
              <a:t>0.39 </a:t>
            </a:r>
            <a:r>
              <a:rPr lang="en-US" sz="2200" dirty="0"/>
              <a:t>sec</a:t>
            </a:r>
            <a:r>
              <a:rPr lang="en-US" sz="2200" dirty="0" smtClean="0"/>
              <a:t>)</a:t>
            </a:r>
          </a:p>
          <a:p>
            <a:pPr marL="0" indent="0">
              <a:buNone/>
            </a:pPr>
            <a:r>
              <a:rPr lang="en-US" sz="2400" b="1" dirty="0" smtClean="0"/>
              <a:t>– quick </a:t>
            </a:r>
            <a:r>
              <a:rPr lang="en-US" sz="2400" b="1" dirty="0"/>
              <a:t>composite phrases: </a:t>
            </a:r>
            <a:endParaRPr lang="en-US" sz="2400" b="1" dirty="0" smtClean="0"/>
          </a:p>
          <a:p>
            <a:r>
              <a:rPr lang="en-US" sz="2200" dirty="0"/>
              <a:t>Superficial”, “Injury of chest wall”, “Superficial injury of chest”, “Wall”, “Infection” (time </a:t>
            </a:r>
            <a:r>
              <a:rPr lang="en-US" sz="2200" dirty="0" smtClean="0"/>
              <a:t>elapsed 0.88 </a:t>
            </a:r>
            <a:r>
              <a:rPr lang="en-US" sz="2200" dirty="0"/>
              <a:t>sec) </a:t>
            </a:r>
            <a:endParaRPr lang="en-US" sz="2200" dirty="0" smtClean="0"/>
          </a:p>
          <a:p>
            <a:pPr marL="0" indent="0">
              <a:buNone/>
            </a:pPr>
            <a:r>
              <a:rPr lang="en-US" sz="2400" b="1" dirty="0" smtClean="0"/>
              <a:t>– term </a:t>
            </a:r>
            <a:r>
              <a:rPr lang="en-US" sz="2400" b="1" dirty="0"/>
              <a:t>processing: </a:t>
            </a:r>
            <a:endParaRPr lang="en-US" sz="2400" b="1" dirty="0" smtClean="0"/>
          </a:p>
          <a:p>
            <a:r>
              <a:rPr lang="en-US" sz="2200" dirty="0" smtClean="0"/>
              <a:t>“</a:t>
            </a:r>
            <a:r>
              <a:rPr lang="en-US" sz="2200" dirty="0"/>
              <a:t>Superficial injury of chest wall NOS, infected” (time </a:t>
            </a:r>
            <a:r>
              <a:rPr lang="en-US" sz="2200" dirty="0" smtClean="0"/>
              <a:t>elapsed 0.98 </a:t>
            </a:r>
            <a:r>
              <a:rPr lang="en-US" sz="2200" dirty="0"/>
              <a:t>sec) </a:t>
            </a:r>
          </a:p>
          <a:p>
            <a:pPr marL="0" indent="0">
              <a:buNone/>
            </a:pPr>
            <a:r>
              <a:rPr lang="en-US" sz="2400" b="1" dirty="0" smtClean="0"/>
              <a:t>– term </a:t>
            </a:r>
            <a:r>
              <a:rPr lang="en-US" sz="2400" b="1" dirty="0"/>
              <a:t>processing, </a:t>
            </a:r>
            <a:r>
              <a:rPr lang="en-US" sz="2400" b="1" dirty="0" smtClean="0"/>
              <a:t>– relaxed </a:t>
            </a:r>
            <a:r>
              <a:rPr lang="en-US" sz="2400" b="1" dirty="0"/>
              <a:t>model: </a:t>
            </a:r>
            <a:endParaRPr lang="en-US" sz="2400" b="1" dirty="0" smtClean="0"/>
          </a:p>
          <a:p>
            <a:r>
              <a:rPr lang="en-US" sz="2200" dirty="0" smtClean="0"/>
              <a:t>“</a:t>
            </a:r>
            <a:r>
              <a:rPr lang="en-US" sz="2200" dirty="0"/>
              <a:t>Superficial injury of chest wall without infection” (time elapsed </a:t>
            </a:r>
            <a:r>
              <a:rPr lang="en-US" sz="2200" dirty="0" smtClean="0"/>
              <a:t>2.88 </a:t>
            </a:r>
            <a:r>
              <a:rPr lang="en-US" sz="2200" dirty="0"/>
              <a:t>sec)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296923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Output Formats (4)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46593" y="2034479"/>
            <a:ext cx="8618447" cy="3730194"/>
          </a:xfrm>
        </p:spPr>
        <p:txBody>
          <a:bodyPr/>
          <a:lstStyle/>
          <a:p>
            <a:r>
              <a:rPr lang="en-US" dirty="0" smtClean="0"/>
              <a:t>Human-readable output</a:t>
            </a:r>
          </a:p>
          <a:p>
            <a:r>
              <a:rPr lang="en-US" dirty="0" smtClean="0"/>
              <a:t>MetaMap Machine Output (MMO)</a:t>
            </a:r>
          </a:p>
          <a:p>
            <a:r>
              <a:rPr lang="en-US" dirty="0" smtClean="0"/>
              <a:t>XML output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Colorized MetaMap output (MetaMap 3D)</a:t>
            </a:r>
          </a:p>
          <a:p>
            <a:r>
              <a:rPr lang="en-US" dirty="0" smtClean="0"/>
              <a:t>Fielded (MMI) Output</a:t>
            </a:r>
          </a:p>
        </p:txBody>
      </p:sp>
    </p:spTree>
    <p:extLst>
      <p:ext uri="{BB962C8B-B14F-4D97-AF65-F5344CB8AC3E}">
        <p14:creationId xmlns:p14="http://schemas.microsoft.com/office/powerpoint/2010/main" val="17895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4320" y="235278"/>
            <a:ext cx="8728434" cy="685800"/>
          </a:xfrm>
        </p:spPr>
        <p:txBody>
          <a:bodyPr>
            <a:noAutofit/>
          </a:bodyPr>
          <a:lstStyle/>
          <a:p>
            <a:r>
              <a:rPr lang="en-US" dirty="0" smtClean="0"/>
              <a:t>Output Formats: Human Readable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2901" y="1524000"/>
            <a:ext cx="8569853" cy="4572000"/>
          </a:xfrm>
        </p:spPr>
        <p:txBody>
          <a:bodyPr/>
          <a:lstStyle/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Phrase: "heart attack"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Meta Candidates (8):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1000 Heart attack (Myocardial Infarction) [Disease or Syndrome]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861 Heart [Body Part, Organ, or Organ Component]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861 Attack, NOS (Onset of illness) [Finding]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861 Attack (Attack device) [Medical Device]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861 attack (Attack behavior) [Social Behavior]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861 Heart (Entire heart) [Body Part, Organ, or Organ Component]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861 Attack (Observation of attack) [Finding]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827 Attacked (Assault) [Injury or Poisoning]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Meta Mapping (1000):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1000 Heart attack (Myocardial Infarction) [Disease or Syndrome]</a:t>
            </a:r>
          </a:p>
          <a:p>
            <a:pPr>
              <a:buNone/>
            </a:pPr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34393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73542" y="222949"/>
            <a:ext cx="8454504" cy="685800"/>
          </a:xfrm>
        </p:spPr>
        <p:txBody>
          <a:bodyPr>
            <a:noAutofit/>
          </a:bodyPr>
          <a:lstStyle/>
          <a:p>
            <a:r>
              <a:rPr lang="en-US" dirty="0" smtClean="0"/>
              <a:t>Output Formats: Machine Output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34264" y="1524000"/>
            <a:ext cx="8754074" cy="4572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  <a:latin typeface="+mj-lt"/>
                <a:cs typeface="Courier New" pitchFamily="49" charset="0"/>
              </a:rPr>
              <a:t>Prolog terms (pretty-printed &amp; condensed!)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candidates([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ev(-1000, 'C0027051', 'Heart attack', 'Myocardial Infarction', [heart,attack],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[dsyn], [[[1,2],[1,2],0]], yes, no, ['MEDLINEPLUS], [0/12]),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ev(-861, 'C0018787', 'Heart', 'Heart', [heart],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[bpoc], [[[1,1],[1,1],0]], yes, no, ['AIR'],[0/5]),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ev(-861, 'C0277793', 'Attack,  NOS', 'Onset of illness',  [attack],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[fndg], [[[2,2],[1,1],0]], yes, no, ['MTH'], [6/6]),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ev(-861, 'C0699795', 'Attack', 'Attack device', [attack],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[medd], [[[2,2],[1,1],0]], yes, no, ['MTH','MMSL'], [6/6]),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ev(-861, 'C1261512', attack, 'Attack behavior', [attack],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[socb], [[[2,2],[1,1],0]], yes, no, ['MTH','PSY','AOD'], [6/6]),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ev(-861, 'C1281570', 'Heart', 'Entire heart', [heart],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[bpoc], [[[1,1],[1,1],0]], yes, no, ['MTH','SNOMEDCT'], [0/5]),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ev(-861, 'C1304680', 'Attack', 'Observation of attack', [attack],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[fndg],  [[[2,2],[1,1],0]], yes, no, ['MTH','SNOMEDCT'], [6/6]),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ev(-827, 'C0004063', 'Attacked', 'Assault', [attacked],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[inpo], [[[2,2],[1,1],1]], yes, no, ['ICD10AM'], [6/6])]).</a:t>
            </a:r>
          </a:p>
        </p:txBody>
      </p:sp>
    </p:spTree>
    <p:extLst>
      <p:ext uri="{BB962C8B-B14F-4D97-AF65-F5344CB8AC3E}">
        <p14:creationId xmlns:p14="http://schemas.microsoft.com/office/powerpoint/2010/main" val="24083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Input Formats (1)</a:t>
            </a:r>
          </a:p>
          <a:p>
            <a:endParaRPr lang="en-US" dirty="0" smtClean="0"/>
          </a:p>
          <a:p>
            <a:r>
              <a:rPr lang="en-US" dirty="0" smtClean="0"/>
              <a:t>The Algorithm (2)</a:t>
            </a:r>
          </a:p>
          <a:p>
            <a:endParaRPr lang="en-US" dirty="0" smtClean="0"/>
          </a:p>
          <a:p>
            <a:r>
              <a:rPr lang="en-US" dirty="0" smtClean="0"/>
              <a:t>MetaMap options (3)</a:t>
            </a:r>
          </a:p>
          <a:p>
            <a:endParaRPr lang="en-US" dirty="0" smtClean="0"/>
          </a:p>
          <a:p>
            <a:r>
              <a:rPr lang="en-US" dirty="0" smtClean="0"/>
              <a:t>Output Formats (4)</a:t>
            </a:r>
          </a:p>
          <a:p>
            <a:endParaRPr lang="en-US" dirty="0"/>
          </a:p>
          <a:p>
            <a:r>
              <a:rPr lang="en-US" dirty="0" smtClean="0"/>
              <a:t>Creators (5)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54865" y="222949"/>
            <a:ext cx="8417149" cy="685800"/>
          </a:xfrm>
        </p:spPr>
        <p:txBody>
          <a:bodyPr>
            <a:noAutofit/>
          </a:bodyPr>
          <a:lstStyle/>
          <a:p>
            <a:r>
              <a:rPr lang="en-US" dirty="0" smtClean="0"/>
              <a:t>Output Formats: Formatted XML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785464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&lt;Candidate&gt;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&lt;CandidateScore&gt;-1000&lt;/CandidateScore&gt;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&lt;CandidateCUI&gt;C0027051&lt;/CandidateCUI&gt;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&lt;CandidateMatched&gt;Heart attack&lt;/CandidateMatched&gt;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&lt;CandidatePreferred&gt;Myocardial Infarction&lt;/CandidatePreferred&gt;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&lt;MatchedWords Count=2&gt;&lt;MatchedWord&gt;heart&lt;/MatchedWord&gt;&lt;MatchedWord&gt;attack&lt;/MatchedWord&gt;&lt;/MatchedWords&gt;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&lt;SemTypes Count=1&gt;&lt;SemType&gt;dsyn&lt;/SemType&gt;&lt;/SemTypes&gt;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&lt;MatchMaps Count=1&gt;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&lt;MatchMap&gt;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&lt;TextMatchStart&gt;1&lt;/TextMatchStart&gt;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&lt;TextMatchEnd&gt;2&lt;/TextMatchEnd&gt;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&lt;ConcMatchStart&gt;1&lt;/ConcMatchStart&gt;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&lt;ConcMatchEnd&gt;2&lt;/ConcMatchEnd&gt;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 &lt;LexVariation&gt;0&lt;/LexVariation&gt;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 &lt;/MatchMap&gt;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&lt;/MatchMaps&gt;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&lt;IsHead&gt;yes&lt;/IsHead&gt;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&lt;IsOverMatch&gt;no&lt;/IsOverMatch&gt;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&lt;Sources Count=24&gt;&lt;Source&gt;MEDLINEPLUS&lt;/Source&gt;&lt;/Sources&gt;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 &lt;ConceptPIs Count=1&gt;&lt;ConceptPI&gt;&lt;StartPos&gt;0&lt;/StartPos&gt;&lt;Length&gt;12&lt;/Length&gt;&lt;/ConceptPI&gt;&lt;/ConceptPIs&gt;</a:t>
            </a:r>
          </a:p>
          <a:p>
            <a:pPr>
              <a:buNone/>
            </a:pPr>
            <a:r>
              <a:rPr lang="en-US" sz="1000" dirty="0" smtClean="0">
                <a:latin typeface="Courier New" pitchFamily="49" charset="0"/>
                <a:cs typeface="Courier New" pitchFamily="49" charset="0"/>
              </a:rPr>
              <a:t>&lt;/Candidate&gt;</a:t>
            </a:r>
          </a:p>
          <a:p>
            <a:pPr>
              <a:buNone/>
            </a:pP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6905675_1.jpg"/>
          <p:cNvPicPr>
            <a:picLocks noChangeAspect="1"/>
          </p:cNvPicPr>
          <p:nvPr/>
        </p:nvPicPr>
        <p:blipFill>
          <a:blip r:embed="rId2" cstate="print"/>
          <a:srcRect l="918" r="918" b="4114"/>
          <a:stretch>
            <a:fillRect/>
          </a:stretch>
        </p:blipFill>
        <p:spPr bwMode="auto">
          <a:xfrm>
            <a:off x="0" y="912325"/>
            <a:ext cx="9095611" cy="594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8637" y="33370"/>
            <a:ext cx="8996973" cy="685800"/>
          </a:xfrm>
        </p:spPr>
        <p:txBody>
          <a:bodyPr>
            <a:noAutofit/>
          </a:bodyPr>
          <a:lstStyle/>
          <a:p>
            <a:r>
              <a:rPr lang="en-US" dirty="0" smtClean="0"/>
              <a:t>Output Formats: Colorized Output</a:t>
            </a:r>
          </a:p>
        </p:txBody>
      </p:sp>
    </p:spTree>
    <p:extLst>
      <p:ext uri="{BB962C8B-B14F-4D97-AF65-F5344CB8AC3E}">
        <p14:creationId xmlns:p14="http://schemas.microsoft.com/office/powerpoint/2010/main" val="6814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64608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MetaMap Fielded MMI Output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" y="1315755"/>
            <a:ext cx="9144000" cy="49196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17285228|MM|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430.78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Homocystine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C0019879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|[aapp,bacs]|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["Homocystine"-ab-3-"Homocysteine","Homocystine"-ab-2-"homocysteine","Homocystine"-ab-1-"Homocysteine","Homocystine"-ti-1-"homocysteine"]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TI;AB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406:12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227:12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74:12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4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35:12</a:t>
            </a:r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17285228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(PMID)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MM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(Path Name)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430.78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(Score)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Homocystine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(UMLS Concept Found Preferred Name)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C0019879</a:t>
            </a:r>
            <a:r>
              <a:rPr lang="en-US" sz="1800" dirty="0" smtClean="0">
                <a:solidFill>
                  <a:schemeClr val="bg2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(UMLS Concept Unique Identifier)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[aapp,bacs]</a:t>
            </a:r>
            <a:r>
              <a:rPr lang="en-US" sz="1600" dirty="0" smtClean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(List of Semantic Type(s))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["Homocystine"-ab-3-"Homocysteine","Homocystine"-ab-2-"homocysteine","Homocystine"-ab-1-"Homocysteine","Homocystine"-ti-1-"homocysteine"] </a:t>
            </a:r>
            <a:r>
              <a:rPr lang="en-US" sz="1800" dirty="0" smtClean="0">
                <a:solidFill>
                  <a:srgbClr val="0000FF"/>
                </a:solidFill>
              </a:rPr>
              <a:t>(List of Entry Term Quartets)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TI;AB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(Location(s), boost scores for TI)</a:t>
            </a:r>
          </a:p>
          <a:p>
            <a:pPr marL="0" indent="0">
              <a:buFontTx/>
              <a:buNone/>
            </a:pP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406:12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227:12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74:12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|</a:t>
            </a:r>
            <a:r>
              <a:rPr lang="en-US" sz="1600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35:12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(List of Positional Information Groups [start:length])</a:t>
            </a:r>
          </a:p>
          <a:p>
            <a:pPr marL="0" indent="0">
              <a:buFontTx/>
              <a:buNone/>
            </a:pPr>
            <a:endParaRPr lang="en-US" sz="1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82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Creators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5778"/>
            <a:ext cx="8229600" cy="40399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National Library of Medicine (NIH):</a:t>
            </a:r>
          </a:p>
          <a:p>
            <a:pPr lvl="1"/>
            <a:r>
              <a:rPr lang="en-US" sz="2400" dirty="0" smtClean="0"/>
              <a:t>Alan (</a:t>
            </a:r>
            <a:r>
              <a:rPr lang="en-US" sz="2400" dirty="0" err="1" smtClean="0"/>
              <a:t>Lan</a:t>
            </a:r>
            <a:r>
              <a:rPr lang="en-US" sz="2400" dirty="0" smtClean="0"/>
              <a:t>) R. Aronson: </a:t>
            </a:r>
            <a:r>
              <a:rPr lang="en-US" sz="2400" dirty="0" err="1" smtClean="0">
                <a:solidFill>
                  <a:srgbClr val="0000FF"/>
                </a:solidFill>
              </a:rPr>
              <a:t>alan@nlm.nih.gov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Dina </a:t>
            </a:r>
            <a:r>
              <a:rPr lang="en-US" sz="2400" dirty="0" err="1" smtClean="0"/>
              <a:t>Demner-Fushman</a:t>
            </a:r>
            <a:r>
              <a:rPr lang="en-US" sz="2400" dirty="0" smtClean="0"/>
              <a:t>: </a:t>
            </a:r>
            <a:r>
              <a:rPr lang="en-US" sz="2400" dirty="0" err="1" smtClean="0">
                <a:solidFill>
                  <a:srgbClr val="0000FF"/>
                </a:solidFill>
              </a:rPr>
              <a:t>ddemner@mail.nih.gov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François-Michel Lang: </a:t>
            </a:r>
            <a:r>
              <a:rPr lang="en-US" sz="2400" dirty="0" err="1" smtClean="0">
                <a:solidFill>
                  <a:srgbClr val="0000FF"/>
                </a:solidFill>
              </a:rPr>
              <a:t>flang@mail.nih.gov</a:t>
            </a:r>
            <a:endParaRPr lang="en-US" sz="2400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James G. </a:t>
            </a:r>
            <a:r>
              <a:rPr lang="en-US" sz="2400" dirty="0" err="1" smtClean="0"/>
              <a:t>Mork</a:t>
            </a:r>
            <a:r>
              <a:rPr lang="en-US" sz="2400" dirty="0" smtClean="0"/>
              <a:t>: </a:t>
            </a:r>
            <a:r>
              <a:rPr lang="en-US" sz="2400" dirty="0" err="1" smtClean="0">
                <a:solidFill>
                  <a:srgbClr val="0000FF"/>
                </a:solidFill>
              </a:rPr>
              <a:t>mork@nlm.nih.gov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6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for PubMed abstracts</a:t>
            </a:r>
          </a:p>
          <a:p>
            <a:r>
              <a:rPr lang="en-US" dirty="0" smtClean="0"/>
              <a:t>Not so good for Clarity progress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Input Formats (1)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1253" y="1523999"/>
            <a:ext cx="8754073" cy="49980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ASCII only input</a:t>
            </a:r>
          </a:p>
          <a:p>
            <a:r>
              <a:rPr lang="en-US" dirty="0" smtClean="0"/>
              <a:t>Unformatted English free text</a:t>
            </a:r>
          </a:p>
          <a:p>
            <a:r>
              <a:rPr lang="en-US" dirty="0" smtClean="0"/>
              <a:t>MEDLINE Citations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Input records delimited by blank line</a:t>
            </a:r>
          </a:p>
          <a:p>
            <a:r>
              <a:rPr lang="en-US" dirty="0" smtClean="0"/>
              <a:t>Single-line delimited input (via job Scheduler)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heart attack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lung cancer</a:t>
            </a:r>
          </a:p>
          <a:p>
            <a:r>
              <a:rPr lang="en-US" dirty="0" smtClean="0"/>
              <a:t>Single-line delimited input with ID (Scheduler)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000001|heart attack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000002|lung cancer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02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48" y="183285"/>
            <a:ext cx="8821820" cy="1204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Input Should Have Syntactic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12" y="1829042"/>
            <a:ext cx="8606118" cy="4572000"/>
          </a:xfrm>
        </p:spPr>
        <p:txBody>
          <a:bodyPr/>
          <a:lstStyle/>
          <a:p>
            <a:pPr marL="274320" indent="-274320">
              <a:spcBef>
                <a:spcPts val="2400"/>
              </a:spcBef>
            </a:pPr>
            <a:r>
              <a:rPr lang="en-US" dirty="0" smtClean="0"/>
              <a:t>Lack of structure →</a:t>
            </a:r>
            <a:r>
              <a:rPr lang="en-US" dirty="0" smtClean="0">
                <a:sym typeface="Wingdings" pitchFamily="2" charset="2"/>
              </a:rPr>
              <a:t> long phrases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/>
              <a:t> →</a:t>
            </a:r>
            <a:r>
              <a:rPr lang="en-US" dirty="0" smtClean="0">
                <a:sym typeface="Wingdings" pitchFamily="2" charset="2"/>
              </a:rPr>
              <a:t> combinatorial explosion in mappings</a:t>
            </a:r>
            <a:endParaRPr lang="en-US" dirty="0" smtClean="0"/>
          </a:p>
          <a:p>
            <a:pPr marL="731520" lvl="1" indent="-457200">
              <a:spcBef>
                <a:spcPts val="2400"/>
              </a:spcBef>
            </a:pPr>
            <a:r>
              <a:rPr lang="en-US" sz="1600" spc="-150" dirty="0" smtClean="0">
                <a:latin typeface="Courier New" pitchFamily="49" charset="0"/>
                <a:cs typeface="Courier New" pitchFamily="49" charset="0"/>
              </a:rPr>
              <a:t>protein-4 FN3 fibronectin type III domain GSH lutathione GST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glutathione S-transferase hIL-6 human interleukin-6 HSA human serum albumin IC(50) half-maximal inhibitory concentration Ig immunoglobulin IMAC immobilized metal affinity chromatography K(D) equilibrium constant</a:t>
            </a:r>
          </a:p>
          <a:p>
            <a:pPr marL="731520" lvl="1" indent="-457200">
              <a:spcBef>
                <a:spcPts val="2400"/>
              </a:spcBef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>
              <a:spcBef>
                <a:spcPts val="0"/>
              </a:spcBef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from filamentous bacteriophage f1 PCR polymerase-chain reaction PDB Protein Data Bank PSTI human pancreatic secretory trypsin inhibitor RBP retinol-binding protein SPR surface plasmon resonance TrxA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21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40960" t="26182" r="23680" b="18327"/>
          <a:stretch>
            <a:fillRect/>
          </a:stretch>
        </p:blipFill>
        <p:spPr bwMode="auto">
          <a:xfrm>
            <a:off x="2625106" y="1897019"/>
            <a:ext cx="4041648" cy="4651264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38526" y="355601"/>
            <a:ext cx="6941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Be careful of bulleted lists!</a:t>
            </a:r>
          </a:p>
        </p:txBody>
      </p:sp>
    </p:spTree>
    <p:extLst>
      <p:ext uri="{BB962C8B-B14F-4D97-AF65-F5344CB8AC3E}">
        <p14:creationId xmlns:p14="http://schemas.microsoft.com/office/powerpoint/2010/main" val="36421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Algorithm (2)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54283" y="1759309"/>
            <a:ext cx="7772400" cy="495784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b="1" dirty="0" smtClean="0"/>
              <a:t>Parsing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Using SPECIALIST minimal commitment parser, SPECIALIST lexicon, </a:t>
            </a:r>
            <a:r>
              <a:rPr lang="en-US" dirty="0" err="1" smtClean="0"/>
              <a:t>MedPost</a:t>
            </a:r>
            <a:r>
              <a:rPr lang="en-US" dirty="0" smtClean="0"/>
              <a:t> part of speech tagger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Variant generation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Using SPECIALIST lexicon, Lexical Variant Generation (LVG)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Candidate retrieval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From the </a:t>
            </a:r>
            <a:r>
              <a:rPr lang="en-US" dirty="0" err="1" smtClean="0"/>
              <a:t>Metathesaurus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Candidate evaluation</a:t>
            </a:r>
          </a:p>
          <a:p>
            <a:pPr>
              <a:lnSpc>
                <a:spcPct val="90000"/>
              </a:lnSpc>
            </a:pPr>
            <a:endParaRPr lang="en-US" b="1" dirty="0" smtClean="0"/>
          </a:p>
          <a:p>
            <a:pPr>
              <a:lnSpc>
                <a:spcPct val="90000"/>
              </a:lnSpc>
            </a:pPr>
            <a:r>
              <a:rPr lang="en-US" b="1" dirty="0" smtClean="0"/>
              <a:t>Mapping construction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434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05643" y="304799"/>
            <a:ext cx="8374412" cy="741059"/>
          </a:xfrm>
        </p:spPr>
        <p:txBody>
          <a:bodyPr>
            <a:noAutofit/>
          </a:bodyPr>
          <a:lstStyle/>
          <a:p>
            <a:r>
              <a:rPr lang="en-US" dirty="0" smtClean="0"/>
              <a:t>Parsing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5643" y="1301098"/>
            <a:ext cx="8456514" cy="47037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Text</a:t>
            </a:r>
          </a:p>
          <a:p>
            <a:pPr lvl="1"/>
            <a:r>
              <a:rPr lang="en-US" i="1" dirty="0" smtClean="0">
                <a:ea typeface="MS Mincho" pitchFamily="49" charset="-128"/>
              </a:rPr>
              <a:t>Ocular complications of myasthenia gravis.</a:t>
            </a:r>
          </a:p>
          <a:p>
            <a:pPr marL="457200" lvl="1" indent="0">
              <a:buNone/>
            </a:pPr>
            <a:endParaRPr lang="en-US" i="1" dirty="0" smtClean="0"/>
          </a:p>
          <a:p>
            <a:r>
              <a:rPr lang="en-US" sz="2400" b="1" dirty="0" smtClean="0"/>
              <a:t>Tagging</a:t>
            </a:r>
            <a:endParaRPr lang="en-US" b="1" dirty="0" smtClean="0"/>
          </a:p>
          <a:p>
            <a:pPr lvl="1"/>
            <a:r>
              <a:rPr lang="en-US" i="1" dirty="0" smtClean="0">
                <a:ea typeface="MS Mincho" pitchFamily="49" charset="-128"/>
              </a:rPr>
              <a:t>Ocular   complications  of       myasthenia gravis    .</a:t>
            </a:r>
            <a:endParaRPr lang="en-US" i="1" dirty="0" smtClean="0"/>
          </a:p>
          <a:p>
            <a:pPr lvl="1">
              <a:buFontTx/>
              <a:buNone/>
            </a:pPr>
            <a:r>
              <a:rPr lang="en-US" sz="2000" b="1" i="1" dirty="0" smtClean="0">
                <a:latin typeface="Courier New" pitchFamily="49" charset="0"/>
              </a:rPr>
              <a:t>  </a:t>
            </a:r>
            <a:r>
              <a:rPr lang="en-US" sz="2000" b="1" i="1" dirty="0" err="1" smtClean="0">
                <a:latin typeface="Courier New" pitchFamily="49" charset="0"/>
              </a:rPr>
              <a:t>adj</a:t>
            </a:r>
            <a:r>
              <a:rPr lang="en-US" sz="2000" b="1" i="1" dirty="0" smtClean="0">
                <a:latin typeface="Courier New" pitchFamily="49" charset="0"/>
              </a:rPr>
              <a:t>/2   noun         prep    noun      noun/2 </a:t>
            </a:r>
            <a:r>
              <a:rPr lang="en-US" sz="2000" b="1" i="1" dirty="0" err="1" smtClean="0">
                <a:latin typeface="Courier New" pitchFamily="49" charset="0"/>
              </a:rPr>
              <a:t>pd</a:t>
            </a:r>
            <a:endParaRPr lang="en-US" sz="2000" b="1" i="1" dirty="0" smtClean="0">
              <a:latin typeface="Courier New" pitchFamily="49" charset="0"/>
            </a:endParaRPr>
          </a:p>
          <a:p>
            <a:pPr lvl="1">
              <a:buFontTx/>
              <a:buNone/>
            </a:pPr>
            <a:endParaRPr lang="en-US" sz="2000" dirty="0" smtClean="0"/>
          </a:p>
          <a:p>
            <a:r>
              <a:rPr lang="en-US" sz="2400" b="1" dirty="0" smtClean="0"/>
              <a:t>Simplified phrases</a:t>
            </a:r>
          </a:p>
          <a:p>
            <a:pPr lvl="1"/>
            <a:r>
              <a:rPr lang="en-US" i="1" dirty="0" smtClean="0"/>
              <a:t>[mod(</a:t>
            </a:r>
            <a:r>
              <a:rPr lang="en-US" b="1" i="1" dirty="0" smtClean="0"/>
              <a:t>ocular</a:t>
            </a:r>
            <a:r>
              <a:rPr lang="en-US" i="1" dirty="0" smtClean="0"/>
              <a:t>), head(</a:t>
            </a:r>
            <a:r>
              <a:rPr lang="en-US" b="1" i="1" dirty="0" smtClean="0"/>
              <a:t>complications</a:t>
            </a:r>
            <a:r>
              <a:rPr lang="en-US" i="1" dirty="0" smtClean="0"/>
              <a:t>)]</a:t>
            </a:r>
          </a:p>
          <a:p>
            <a:pPr lvl="1"/>
            <a:r>
              <a:rPr lang="en-US" i="1" dirty="0" smtClean="0"/>
              <a:t>[prep(</a:t>
            </a:r>
            <a:r>
              <a:rPr lang="en-US" b="1" i="1" dirty="0" smtClean="0"/>
              <a:t>of</a:t>
            </a:r>
            <a:r>
              <a:rPr lang="en-US" i="1" dirty="0" smtClean="0"/>
              <a:t>), head(</a:t>
            </a:r>
            <a:r>
              <a:rPr lang="en-US" b="1" i="1" dirty="0" smtClean="0"/>
              <a:t>myasthenia gravis</a:t>
            </a:r>
            <a:r>
              <a:rPr lang="en-US" i="1" dirty="0" smtClean="0"/>
              <a:t>), </a:t>
            </a:r>
            <a:r>
              <a:rPr lang="en-US" i="1" dirty="0" err="1" smtClean="0"/>
              <a:t>punc</a:t>
            </a:r>
            <a:r>
              <a:rPr lang="en-US" i="1" dirty="0" smtClean="0"/>
              <a:t>(.)]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166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99029" y="319197"/>
            <a:ext cx="7772400" cy="614363"/>
          </a:xfrm>
        </p:spPr>
        <p:txBody>
          <a:bodyPr>
            <a:noAutofit/>
          </a:bodyPr>
          <a:lstStyle/>
          <a:p>
            <a:r>
              <a:rPr lang="en-US" dirty="0" smtClean="0"/>
              <a:t>Variant Generation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06553" y="1358137"/>
            <a:ext cx="7543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ea typeface="MS Mincho" pitchFamily="49" charset="-128"/>
              </a:rPr>
              <a:t>Variants of adjective </a:t>
            </a:r>
            <a:r>
              <a:rPr lang="en-US" sz="2400" b="1" i="1" dirty="0" smtClean="0">
                <a:ea typeface="MS Mincho" pitchFamily="49" charset="-128"/>
              </a:rPr>
              <a:t>ocular </a:t>
            </a:r>
            <a:r>
              <a:rPr lang="en-US" sz="2400" dirty="0" smtClean="0">
                <a:ea typeface="MS Mincho" pitchFamily="49" charset="-128"/>
              </a:rPr>
              <a:t>(total 13, </a:t>
            </a:r>
            <a:r>
              <a:rPr lang="en-US" sz="2400" dirty="0" smtClean="0">
                <a:solidFill>
                  <a:srgbClr val="0000FF"/>
                </a:solidFill>
                <a:ea typeface="MS Mincho" pitchFamily="49" charset="-128"/>
              </a:rPr>
              <a:t>9 occur in UMLS</a:t>
            </a:r>
            <a:r>
              <a:rPr lang="en-US" sz="2400" dirty="0" smtClean="0">
                <a:ea typeface="MS Mincho" pitchFamily="49" charset="-128"/>
              </a:rPr>
              <a:t>):</a:t>
            </a:r>
            <a:endParaRPr lang="en-US" sz="2400" b="1" i="1" dirty="0" smtClean="0">
              <a:ea typeface="MS Mincho" pitchFamily="49" charset="-128"/>
            </a:endParaRPr>
          </a:p>
          <a:p>
            <a:pPr lvl="1"/>
            <a:r>
              <a:rPr lang="en-US" sz="2000" b="1" i="1" dirty="0" smtClean="0">
                <a:solidFill>
                  <a:schemeClr val="accent1"/>
                </a:solidFill>
                <a:ea typeface="MS Mincho" pitchFamily="49" charset="-128"/>
              </a:rPr>
              <a:t>ocular</a:t>
            </a:r>
            <a:r>
              <a:rPr lang="en-US" sz="2000" b="1" i="1" dirty="0" smtClean="0">
                <a:ea typeface="MS Mincho" pitchFamily="49" charset="-128"/>
              </a:rPr>
              <a:t>{[</a:t>
            </a:r>
            <a:r>
              <a:rPr lang="en-US" sz="2000" b="1" i="1" dirty="0" err="1" smtClean="0">
                <a:ea typeface="MS Mincho" pitchFamily="49" charset="-128"/>
              </a:rPr>
              <a:t>adj</a:t>
            </a:r>
            <a:r>
              <a:rPr lang="en-US" sz="2000" b="1" i="1" dirty="0" smtClean="0">
                <a:ea typeface="MS Mincho" pitchFamily="49" charset="-128"/>
              </a:rPr>
              <a:t>], 0=[]}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</a:t>
            </a:r>
            <a:r>
              <a:rPr lang="en-US" sz="2000" b="1" i="1" dirty="0" smtClean="0">
                <a:solidFill>
                  <a:schemeClr val="accent1"/>
                </a:solidFill>
                <a:ea typeface="MS Mincho" pitchFamily="49" charset="-128"/>
              </a:rPr>
              <a:t>eye</a:t>
            </a:r>
            <a:r>
              <a:rPr lang="en-US" sz="2000" b="1" i="1" dirty="0" smtClean="0">
                <a:ea typeface="MS Mincho" pitchFamily="49" charset="-128"/>
              </a:rPr>
              <a:t>{[noun], 2="s"}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</a:t>
            </a:r>
            <a:r>
              <a:rPr lang="en-US" sz="2000" b="1" i="1" dirty="0" smtClean="0">
                <a:solidFill>
                  <a:schemeClr val="accent1"/>
                </a:solidFill>
                <a:ea typeface="MS Mincho" pitchFamily="49" charset="-128"/>
              </a:rPr>
              <a:t>eyes</a:t>
            </a:r>
            <a:r>
              <a:rPr lang="en-US" sz="2000" b="1" i="1" dirty="0" smtClean="0">
                <a:ea typeface="MS Mincho" pitchFamily="49" charset="-128"/>
              </a:rPr>
              <a:t>{[noun], 3="</a:t>
            </a:r>
            <a:r>
              <a:rPr lang="en-US" sz="2000" b="1" i="1" dirty="0" err="1" smtClean="0">
                <a:ea typeface="MS Mincho" pitchFamily="49" charset="-128"/>
              </a:rPr>
              <a:t>si</a:t>
            </a:r>
            <a:r>
              <a:rPr lang="en-US" sz="2000" b="1" i="1" dirty="0" smtClean="0">
                <a:ea typeface="MS Mincho" pitchFamily="49" charset="-128"/>
              </a:rPr>
              <a:t>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</a:t>
            </a:r>
            <a:r>
              <a:rPr lang="en-US" sz="2000" b="1" i="1" dirty="0" smtClean="0">
                <a:solidFill>
                  <a:schemeClr val="accent1"/>
                </a:solidFill>
                <a:ea typeface="MS Mincho" pitchFamily="49" charset="-128"/>
              </a:rPr>
              <a:t>optic</a:t>
            </a:r>
            <a:r>
              <a:rPr lang="en-US" sz="2000" b="1" i="1" dirty="0" smtClean="0">
                <a:ea typeface="MS Mincho" pitchFamily="49" charset="-128"/>
              </a:rPr>
              <a:t>{[</a:t>
            </a:r>
            <a:r>
              <a:rPr lang="en-US" sz="2000" b="1" i="1" dirty="0" err="1" smtClean="0">
                <a:ea typeface="MS Mincho" pitchFamily="49" charset="-128"/>
              </a:rPr>
              <a:t>adj</a:t>
            </a:r>
            <a:r>
              <a:rPr lang="en-US" sz="2000" b="1" i="1" dirty="0" smtClean="0">
                <a:ea typeface="MS Mincho" pitchFamily="49" charset="-128"/>
              </a:rPr>
              <a:t>], 4="</a:t>
            </a:r>
            <a:r>
              <a:rPr lang="en-US" sz="2000" b="1" i="1" dirty="0" err="1" smtClean="0">
                <a:ea typeface="MS Mincho" pitchFamily="49" charset="-128"/>
              </a:rPr>
              <a:t>ss</a:t>
            </a:r>
            <a:r>
              <a:rPr lang="en-US" sz="2000" b="1" i="1" dirty="0" smtClean="0">
                <a:ea typeface="MS Mincho" pitchFamily="49" charset="-128"/>
              </a:rPr>
              <a:t>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</a:t>
            </a:r>
            <a:r>
              <a:rPr lang="en-US" sz="2000" b="1" i="1" dirty="0" smtClean="0">
                <a:solidFill>
                  <a:schemeClr val="accent1"/>
                </a:solidFill>
                <a:ea typeface="MS Mincho" pitchFamily="49" charset="-128"/>
              </a:rPr>
              <a:t>ophthalmic</a:t>
            </a:r>
            <a:r>
              <a:rPr lang="en-US" sz="2000" b="1" i="1" dirty="0" smtClean="0">
                <a:ea typeface="MS Mincho" pitchFamily="49" charset="-128"/>
              </a:rPr>
              <a:t>{[</a:t>
            </a:r>
            <a:r>
              <a:rPr lang="en-US" sz="2000" b="1" i="1" dirty="0" err="1" smtClean="0">
                <a:ea typeface="MS Mincho" pitchFamily="49" charset="-128"/>
              </a:rPr>
              <a:t>adj</a:t>
            </a:r>
            <a:r>
              <a:rPr lang="en-US" sz="2000" b="1" i="1" dirty="0" smtClean="0">
                <a:ea typeface="MS Mincho" pitchFamily="49" charset="-128"/>
              </a:rPr>
              <a:t>], 4="</a:t>
            </a:r>
            <a:r>
              <a:rPr lang="en-US" sz="2000" b="1" i="1" dirty="0" err="1" smtClean="0">
                <a:ea typeface="MS Mincho" pitchFamily="49" charset="-128"/>
              </a:rPr>
              <a:t>ss</a:t>
            </a:r>
            <a:r>
              <a:rPr lang="en-US" sz="2000" b="1" i="1" dirty="0" smtClean="0">
                <a:ea typeface="MS Mincho" pitchFamily="49" charset="-128"/>
              </a:rPr>
              <a:t>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   </a:t>
            </a:r>
            <a:r>
              <a:rPr lang="en-US" sz="2000" b="1" i="1" dirty="0" err="1" smtClean="0">
                <a:solidFill>
                  <a:schemeClr val="accent1"/>
                </a:solidFill>
                <a:ea typeface="MS Mincho" pitchFamily="49" charset="-128"/>
              </a:rPr>
              <a:t>ophthalmia</a:t>
            </a:r>
            <a:r>
              <a:rPr lang="en-US" sz="2000" b="1" i="1" dirty="0" smtClean="0">
                <a:ea typeface="MS Mincho" pitchFamily="49" charset="-128"/>
              </a:rPr>
              <a:t>{[noun], 7="</a:t>
            </a:r>
            <a:r>
              <a:rPr lang="en-US" sz="2000" b="1" i="1" dirty="0" err="1" smtClean="0">
                <a:ea typeface="MS Mincho" pitchFamily="49" charset="-128"/>
              </a:rPr>
              <a:t>ssd</a:t>
            </a:r>
            <a:r>
              <a:rPr lang="en-US" sz="2000" b="1" i="1" dirty="0" smtClean="0">
                <a:ea typeface="MS Mincho" pitchFamily="49" charset="-128"/>
              </a:rPr>
              <a:t>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       </a:t>
            </a:r>
            <a:r>
              <a:rPr lang="en-US" sz="2000" b="1" i="1" dirty="0" err="1" smtClean="0">
                <a:solidFill>
                  <a:schemeClr val="accent1"/>
                </a:solidFill>
                <a:ea typeface="MS Mincho" pitchFamily="49" charset="-128"/>
              </a:rPr>
              <a:t>ophthalmias</a:t>
            </a:r>
            <a:r>
              <a:rPr lang="en-US" sz="2000" b="1" i="1" dirty="0" smtClean="0">
                <a:ea typeface="MS Mincho" pitchFamily="49" charset="-128"/>
              </a:rPr>
              <a:t>{[noun], 8="</a:t>
            </a:r>
            <a:r>
              <a:rPr lang="en-US" sz="2000" b="1" i="1" dirty="0" err="1" smtClean="0">
                <a:ea typeface="MS Mincho" pitchFamily="49" charset="-128"/>
              </a:rPr>
              <a:t>ssdi</a:t>
            </a:r>
            <a:r>
              <a:rPr lang="en-US" sz="2000" b="1" i="1" dirty="0" smtClean="0">
                <a:ea typeface="MS Mincho" pitchFamily="49" charset="-128"/>
              </a:rPr>
              <a:t>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   </a:t>
            </a:r>
            <a:r>
              <a:rPr lang="en-US" sz="2000" b="1" i="1" dirty="0" err="1" smtClean="0">
                <a:ea typeface="MS Mincho" pitchFamily="49" charset="-128"/>
              </a:rPr>
              <a:t>ophthalmiac</a:t>
            </a:r>
            <a:r>
              <a:rPr lang="en-US" sz="2000" b="1" i="1" dirty="0" smtClean="0">
                <a:ea typeface="MS Mincho" pitchFamily="49" charset="-128"/>
              </a:rPr>
              <a:t>{[noun], 7="</a:t>
            </a:r>
            <a:r>
              <a:rPr lang="en-US" sz="2000" b="1" i="1" dirty="0" err="1" smtClean="0">
                <a:ea typeface="MS Mincho" pitchFamily="49" charset="-128"/>
              </a:rPr>
              <a:t>ssd</a:t>
            </a:r>
            <a:r>
              <a:rPr lang="en-US" sz="2000" b="1" i="1" dirty="0" smtClean="0">
                <a:ea typeface="MS Mincho" pitchFamily="49" charset="-128"/>
              </a:rPr>
              <a:t>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      </a:t>
            </a:r>
            <a:r>
              <a:rPr lang="en-US" sz="2000" b="1" i="1" dirty="0" err="1" smtClean="0">
                <a:ea typeface="MS Mincho" pitchFamily="49" charset="-128"/>
              </a:rPr>
              <a:t>ophthalmiacs</a:t>
            </a:r>
            <a:r>
              <a:rPr lang="en-US" sz="2000" b="1" i="1" dirty="0" smtClean="0">
                <a:ea typeface="MS Mincho" pitchFamily="49" charset="-128"/>
              </a:rPr>
              <a:t>{[noun], 8="</a:t>
            </a:r>
            <a:r>
              <a:rPr lang="en-US" sz="2000" b="1" i="1" dirty="0" err="1" smtClean="0">
                <a:ea typeface="MS Mincho" pitchFamily="49" charset="-128"/>
              </a:rPr>
              <a:t>ssdi</a:t>
            </a:r>
            <a:r>
              <a:rPr lang="en-US" sz="2000" b="1" i="1" dirty="0" smtClean="0">
                <a:ea typeface="MS Mincho" pitchFamily="49" charset="-128"/>
              </a:rPr>
              <a:t>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</a:t>
            </a:r>
            <a:r>
              <a:rPr lang="en-US" sz="2000" b="1" i="1" dirty="0" smtClean="0">
                <a:solidFill>
                  <a:schemeClr val="accent1"/>
                </a:solidFill>
                <a:ea typeface="MS Mincho" pitchFamily="49" charset="-128"/>
              </a:rPr>
              <a:t>oculus</a:t>
            </a:r>
            <a:r>
              <a:rPr lang="en-US" sz="2000" b="1" i="1" dirty="0" smtClean="0">
                <a:ea typeface="MS Mincho" pitchFamily="49" charset="-128"/>
              </a:rPr>
              <a:t>{[noun], 3="d"}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</a:t>
            </a:r>
            <a:r>
              <a:rPr lang="en-US" sz="2000" b="1" i="1" dirty="0" smtClean="0">
                <a:solidFill>
                  <a:schemeClr val="accent1"/>
                </a:solidFill>
                <a:ea typeface="MS Mincho" pitchFamily="49" charset="-128"/>
              </a:rPr>
              <a:t>oculi</a:t>
            </a:r>
            <a:r>
              <a:rPr lang="en-US" sz="2000" b="1" i="1" dirty="0" smtClean="0">
                <a:ea typeface="MS Mincho" pitchFamily="49" charset="-128"/>
              </a:rPr>
              <a:t>{[noun], 4="di"} 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</a:t>
            </a:r>
            <a:r>
              <a:rPr lang="en-US" sz="2000" b="1" i="1" dirty="0" err="1" smtClean="0">
                <a:ea typeface="MS Mincho" pitchFamily="49" charset="-128"/>
              </a:rPr>
              <a:t>ocularity</a:t>
            </a:r>
            <a:r>
              <a:rPr lang="en-US" sz="2000" b="1" i="1" dirty="0" smtClean="0">
                <a:ea typeface="MS Mincho" pitchFamily="49" charset="-128"/>
              </a:rPr>
              <a:t>{[noun], 3="d"} </a:t>
            </a:r>
          </a:p>
          <a:p>
            <a:pPr lvl="1"/>
            <a:r>
              <a:rPr lang="en-US" sz="2000" b="1" i="1" dirty="0" smtClean="0">
                <a:ea typeface="MS Mincho" pitchFamily="49" charset="-128"/>
              </a:rPr>
              <a:t>      </a:t>
            </a:r>
            <a:r>
              <a:rPr lang="en-US" sz="2000" b="1" i="1" dirty="0" err="1" smtClean="0">
                <a:ea typeface="MS Mincho" pitchFamily="49" charset="-128"/>
              </a:rPr>
              <a:t>ocularities</a:t>
            </a:r>
            <a:r>
              <a:rPr lang="en-US" sz="2000" b="1" i="1" dirty="0" smtClean="0">
                <a:ea typeface="MS Mincho" pitchFamily="49" charset="-128"/>
              </a:rPr>
              <a:t>{[noun], 4="di"}</a:t>
            </a:r>
          </a:p>
          <a:p>
            <a:pPr lvl="1"/>
            <a:endParaRPr lang="en-US" sz="2000" b="1" i="1" dirty="0"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Candidate Evaluation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1525980"/>
            <a:ext cx="85344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sz="2400" dirty="0" smtClean="0"/>
              <a:t>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Phrase: </a:t>
            </a:r>
            <a:r>
              <a:rPr lang="en-US" sz="1800" b="1" i="1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Ocular complications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Meta Candidates (8):</a:t>
            </a: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 861 Complications (Complication) [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patf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]</a:t>
            </a: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861 complications (Complication Aspects) 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patf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sz="1800" dirty="0" smtClean="0">
              <a:latin typeface="Courier New" pitchFamily="49" charset="0"/>
              <a:ea typeface="MS Mincho" pitchFamily="49" charset="-128"/>
              <a:cs typeface="Courier New" pitchFamily="49" charset="0"/>
            </a:endParaRP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 777 Complicated [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ftcn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  <a:cs typeface="Courier New" pitchFamily="49" charset="0"/>
              </a:rPr>
              <a:t>]</a:t>
            </a: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694 Ocular (Eye) 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bpoc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638 Eye (Entire Eye) 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bpoc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611 Optic (Optics) 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ocdi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611 Ophthalmic 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spco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lvl="1">
              <a:buFont typeface="Arial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588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Ophthalmia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Endophthalmitis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 [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dsyn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38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1597</Words>
  <Application>Microsoft Office PowerPoint</Application>
  <PresentationFormat>On-screen Show (4:3)</PresentationFormat>
  <Paragraphs>236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MetaMap</vt:lpstr>
      <vt:lpstr>Outline</vt:lpstr>
      <vt:lpstr>Input Formats (1)</vt:lpstr>
      <vt:lpstr>Input Should Have Syntactic Structure</vt:lpstr>
      <vt:lpstr>PowerPoint Presentation</vt:lpstr>
      <vt:lpstr>The Algorithm (2)</vt:lpstr>
      <vt:lpstr>Parsing</vt:lpstr>
      <vt:lpstr>Variant Generation</vt:lpstr>
      <vt:lpstr>Candidate Evaluation</vt:lpstr>
      <vt:lpstr>Mapping Construction (WSD)</vt:lpstr>
      <vt:lpstr>MetaMap Options (3)</vt:lpstr>
      <vt:lpstr>Behavior Options (1/4)</vt:lpstr>
      <vt:lpstr>Behavior Options (2/4)</vt:lpstr>
      <vt:lpstr>Behavior Options (3/4)</vt:lpstr>
      <vt:lpstr>Behavior Options (4/4)</vt:lpstr>
      <vt:lpstr>Behavior Example</vt:lpstr>
      <vt:lpstr>Output Formats (4)</vt:lpstr>
      <vt:lpstr>Output Formats: Human Readable</vt:lpstr>
      <vt:lpstr>Output Formats: Machine Output</vt:lpstr>
      <vt:lpstr>Output Formats: Formatted XML</vt:lpstr>
      <vt:lpstr>Output Formats: Colorized Output</vt:lpstr>
      <vt:lpstr>MetaMap Fielded MMI Output</vt:lpstr>
      <vt:lpstr>Creators (5)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MetaMap</dc:title>
  <dc:creator>CCHMC</dc:creator>
  <cp:lastModifiedBy>CCHMC</cp:lastModifiedBy>
  <cp:revision>37</cp:revision>
  <dcterms:created xsi:type="dcterms:W3CDTF">2014-03-13T14:06:24Z</dcterms:created>
  <dcterms:modified xsi:type="dcterms:W3CDTF">2014-04-04T15:50:16Z</dcterms:modified>
</cp:coreProperties>
</file>