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0065BD"/>
    <a:srgbClr val="73960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D91B6-7CFB-EC46-AFEC-5E7838A441FF}" type="datetimeFigureOut">
              <a:rPr lang="en-US" smtClean="0"/>
              <a:t>2/23/15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13AC7-450D-FE4E-ABA5-B826C6CA7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8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breathiness in depressed patients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68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accommodation with low depression-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sunction</a:t>
            </a:r>
            <a:r>
              <a:rPr lang="en-US" baseline="0" dirty="0" smtClean="0"/>
              <a:t> of depression is social isolation and lower interpersonal coordination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0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Lower interpersonal coordination</a:t>
            </a:r>
            <a:r>
              <a:rPr lang="en-US" baseline="0" dirty="0" smtClean="0"/>
              <a:t> as a result of social isolation in severe depression</a:t>
            </a:r>
          </a:p>
          <a:p>
            <a:r>
              <a:rPr lang="en-US" baseline="0" dirty="0" smtClean="0"/>
              <a:t>Breathiness associated with sadness- empathy for participants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3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Frequency was lower and more variable when speaking to depressed patients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7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</a:t>
            </a:r>
            <a:r>
              <a:rPr lang="en-US" baseline="0" dirty="0" smtClean="0"/>
              <a:t> a clinical trial for depression treatment (half with SSRIs, half with psychotherapy)</a:t>
            </a:r>
          </a:p>
          <a:p>
            <a:r>
              <a:rPr lang="en-US" baseline="0" dirty="0" smtClean="0"/>
              <a:t>Hamilton rating scale for depression</a:t>
            </a:r>
          </a:p>
          <a:p>
            <a:r>
              <a:rPr lang="en-US" baseline="0" dirty="0" smtClean="0"/>
              <a:t>10 interviewers, all female</a:t>
            </a:r>
          </a:p>
          <a:p>
            <a:r>
              <a:rPr lang="en-US" baseline="0" dirty="0" smtClean="0"/>
              <a:t>Scores under 7- low depression</a:t>
            </a:r>
          </a:p>
          <a:p>
            <a:r>
              <a:rPr lang="en-US" baseline="0" dirty="0" smtClean="0"/>
              <a:t>Scores over 15- high depression</a:t>
            </a:r>
          </a:p>
          <a:p>
            <a:r>
              <a:rPr lang="en-US" baseline="0" dirty="0" smtClean="0"/>
              <a:t>All interviews in between- cut off</a:t>
            </a:r>
          </a:p>
          <a:p>
            <a:r>
              <a:rPr lang="en-US" baseline="0" dirty="0" smtClean="0"/>
              <a:t>Cut out any interviews with fewer than 20 speaker turns of at least 3 </a:t>
            </a:r>
            <a:r>
              <a:rPr lang="en-US" baseline="0" dirty="0" err="1" smtClean="0"/>
              <a:t>secs</a:t>
            </a:r>
            <a:r>
              <a:rPr lang="en-US" baseline="0" dirty="0" smtClean="0"/>
              <a:t> or less than 50 </a:t>
            </a:r>
            <a:r>
              <a:rPr lang="en-US" baseline="0" dirty="0" err="1" smtClean="0"/>
              <a:t>secs</a:t>
            </a:r>
            <a:r>
              <a:rPr lang="en-US" baseline="0" dirty="0" smtClean="0"/>
              <a:t> of vocalization total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08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Frequency</a:t>
            </a:r>
          </a:p>
          <a:p>
            <a:r>
              <a:rPr lang="en-US" dirty="0" smtClean="0"/>
              <a:t>Maxima dispersion quotient- breathy to tense</a:t>
            </a:r>
          </a:p>
          <a:p>
            <a:r>
              <a:rPr lang="en-US" dirty="0" smtClean="0"/>
              <a:t>Amplitude</a:t>
            </a:r>
          </a:p>
          <a:p>
            <a:r>
              <a:rPr lang="en-US" dirty="0" smtClean="0"/>
              <a:t>Quasi open quotient- glottal pulse, another</a:t>
            </a:r>
            <a:r>
              <a:rPr lang="en-US" baseline="0" dirty="0" smtClean="0"/>
              <a:t> indicator of breathy- tense qualities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6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(Pearson correlation coefficient)</a:t>
            </a:r>
          </a:p>
          <a:p>
            <a:r>
              <a:rPr lang="en-US" dirty="0" smtClean="0"/>
              <a:t>50 second segments</a:t>
            </a:r>
            <a:r>
              <a:rPr lang="en-US" baseline="0" dirty="0" smtClean="0"/>
              <a:t> shifted by 10 seconds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72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r>
              <a:rPr lang="en-US" baseline="0" dirty="0" smtClean="0"/>
              <a:t> for participants, interviewer results were about the same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6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Depression severity,</a:t>
            </a:r>
            <a:r>
              <a:rPr lang="en-US" baseline="0" dirty="0" smtClean="0"/>
              <a:t> sex, and their interaction included as covariates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Sex of participant</a:t>
            </a:r>
          </a:p>
          <a:p>
            <a:r>
              <a:rPr lang="en-US" dirty="0" smtClean="0"/>
              <a:t>Don’t explain this, but I think they mean the sex of the participant (all interviewers were female)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24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Significant effect</a:t>
            </a:r>
            <a:r>
              <a:rPr lang="en-US" baseline="0" dirty="0" smtClean="0"/>
              <a:t> for breathiness as measured by peak slope for depression severity</a:t>
            </a:r>
          </a:p>
          <a:p>
            <a:r>
              <a:rPr lang="en-US" baseline="0" dirty="0" smtClean="0"/>
              <a:t>Marginal effect for frequency and breathiness (higher both when speaking to female)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13AC7-450D-FE4E-ABA5-B826C6CA7F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4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9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4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401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399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8400"/>
            <a:ext cx="4038600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8400"/>
            <a:ext cx="4038600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6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3680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3680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4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0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12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11251"/>
            <a:ext cx="5111750" cy="520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73300"/>
            <a:ext cx="3008313" cy="40386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3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70268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2200"/>
            <a:ext cx="5486400" cy="39780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3700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E7E04-E88D-374C-9552-F8DF205E2CD5}" type="datetimeFigureOut">
              <a:rPr lang="en-US" smtClean="0"/>
              <a:t>2/23/15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30D94-85C2-6643-AEDD-FE08E43D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6429168"/>
            <a:ext cx="9144000" cy="437651"/>
          </a:xfrm>
          <a:prstGeom prst="rect">
            <a:avLst/>
          </a:prstGeom>
          <a:solidFill>
            <a:srgbClr val="7B24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0" y="-1"/>
            <a:ext cx="9144000" cy="705533"/>
          </a:xfrm>
          <a:prstGeom prst="rect">
            <a:avLst/>
          </a:prstGeom>
          <a:solidFill>
            <a:srgbClr val="7B24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CC-Horz_Rev_150dpi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28" y="157495"/>
            <a:ext cx="1437156" cy="39717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16100" y="156"/>
            <a:ext cx="7747000" cy="705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9500"/>
            <a:ext cx="8229600" cy="504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29168"/>
            <a:ext cx="2133600" cy="4288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8830D94-85C2-6643-AEDD-FE08E43D5E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291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BFE7E04-E88D-374C-9552-F8DF205E2CD5}" type="datetimeFigureOut">
              <a:rPr lang="en-US" smtClean="0"/>
              <a:pPr/>
              <a:t>2/23/15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291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4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749425"/>
            <a:ext cx="7772400" cy="1881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Dyadic Behavior Analysis in Depression Severity Assessment Interviews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87060" y="4324647"/>
            <a:ext cx="6400800" cy="1752600"/>
          </a:xfrm>
        </p:spPr>
        <p:txBody>
          <a:bodyPr/>
          <a:lstStyle/>
          <a:p>
            <a:r>
              <a:rPr lang="en-US" dirty="0" smtClean="0"/>
              <a:t>Stefan Scherer, </a:t>
            </a:r>
            <a:r>
              <a:rPr lang="en-US" dirty="0" err="1" smtClean="0"/>
              <a:t>Zakia</a:t>
            </a:r>
            <a:r>
              <a:rPr lang="en-US" dirty="0" smtClean="0"/>
              <a:t> </a:t>
            </a:r>
            <a:r>
              <a:rPr lang="en-US" dirty="0" err="1" smtClean="0"/>
              <a:t>Hammal</a:t>
            </a:r>
            <a:r>
              <a:rPr lang="en-US" dirty="0" smtClean="0"/>
              <a:t>, Ying Yang, Louis-Philippe </a:t>
            </a:r>
            <a:r>
              <a:rPr lang="en-US" dirty="0" err="1" smtClean="0"/>
              <a:t>Morency</a:t>
            </a:r>
            <a:r>
              <a:rPr lang="en-US" dirty="0" smtClean="0"/>
              <a:t>, Jeffery F. Cohn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87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Interviewer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effect for depression severity</a:t>
            </a:r>
          </a:p>
          <a:p>
            <a:pPr lvl="1"/>
            <a:r>
              <a:rPr lang="en-US" dirty="0" smtClean="0"/>
              <a:t>Breathier voice for high depression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No effect for sex-by-depression </a:t>
            </a:r>
            <a:r>
              <a:rPr lang="en-US" dirty="0" smtClean="0">
                <a:solidFill>
                  <a:prstClr val="black"/>
                </a:solidFill>
              </a:rPr>
              <a:t>severity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Marginally significant effect for sex</a:t>
            </a:r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1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Interviewer behavior</a:t>
            </a:r>
            <a:endParaRPr lang="en-US" dirty="0"/>
          </a:p>
        </p:txBody>
      </p:sp>
      <p:pic>
        <p:nvPicPr>
          <p:cNvPr id="8" name="Content Placeholder 7" descr="Screen Shot 2015-02-06 at 11.19.58 AM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82" t="18323" r="14682"/>
          <a:stretch/>
        </p:blipFill>
        <p:spPr>
          <a:xfrm>
            <a:off x="651932" y="1265502"/>
            <a:ext cx="7053514" cy="3391165"/>
          </a:xfrm>
        </p:spPr>
      </p:pic>
    </p:spTree>
    <p:extLst>
      <p:ext uri="{BB962C8B-B14F-4D97-AF65-F5344CB8AC3E}">
        <p14:creationId xmlns:p14="http://schemas.microsoft.com/office/powerpoint/2010/main" val="3858489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effect for depression severity</a:t>
            </a:r>
          </a:p>
          <a:p>
            <a:pPr lvl="1"/>
            <a:r>
              <a:rPr lang="en-US" dirty="0" smtClean="0"/>
              <a:t>more accommodation for breathiness with low depression participants</a:t>
            </a:r>
          </a:p>
          <a:p>
            <a:r>
              <a:rPr lang="en-US" dirty="0" smtClean="0"/>
              <a:t>No effect for sex-by-depression severity</a:t>
            </a:r>
          </a:p>
          <a:p>
            <a:r>
              <a:rPr lang="en-US" dirty="0" smtClean="0"/>
              <a:t>No effect for sex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5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Accommodation results consistent with functions of depression</a:t>
            </a:r>
          </a:p>
          <a:p>
            <a:r>
              <a:rPr lang="en-US" dirty="0" smtClean="0"/>
              <a:t>Significant effect for depression severity in interviewer explained empathy for participant</a:t>
            </a:r>
          </a:p>
          <a:p>
            <a:r>
              <a:rPr lang="en-US" dirty="0" smtClean="0"/>
              <a:t>Why no effect for depression severity in participants?</a:t>
            </a:r>
          </a:p>
          <a:p>
            <a:pPr lvl="1"/>
            <a:r>
              <a:rPr lang="en-US" dirty="0" smtClean="0"/>
              <a:t>All patients were depressed (previous studies included non-depressed patients)</a:t>
            </a:r>
          </a:p>
          <a:p>
            <a:pPr lvl="1"/>
            <a:r>
              <a:rPr lang="en-US" dirty="0" smtClean="0"/>
              <a:t>All patients in treatment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950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Disruption in communication and emotion experience: key features of depression</a:t>
            </a:r>
          </a:p>
          <a:p>
            <a:r>
              <a:rPr lang="en-US" dirty="0" smtClean="0"/>
              <a:t>Currently no standard procedures for evaluating voice characteristics in depression assessment</a:t>
            </a:r>
          </a:p>
          <a:p>
            <a:r>
              <a:rPr lang="en-US" dirty="0" smtClean="0"/>
              <a:t>Automatic analysis of voice characteristics: potential tool for depression assessment.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9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Differences in vocal traits of depressed </a:t>
            </a:r>
            <a:r>
              <a:rPr lang="en-US" dirty="0" err="1" smtClean="0"/>
              <a:t>vs</a:t>
            </a:r>
            <a:r>
              <a:rPr lang="en-US" dirty="0" smtClean="0"/>
              <a:t> non-depressed patients</a:t>
            </a:r>
          </a:p>
          <a:p>
            <a:r>
              <a:rPr lang="en-US" dirty="0" smtClean="0"/>
              <a:t>Symptoms of depression: </a:t>
            </a:r>
          </a:p>
          <a:p>
            <a:pPr lvl="1"/>
            <a:r>
              <a:rPr lang="en-US" dirty="0" smtClean="0"/>
              <a:t>Increased tension in the vocal tract and vocal chords</a:t>
            </a:r>
          </a:p>
          <a:p>
            <a:pPr lvl="1"/>
            <a:r>
              <a:rPr lang="en-US" dirty="0" smtClean="0"/>
              <a:t>Speech characteristics related to psychomotor retardation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1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breathiness in suicidal patients</a:t>
            </a:r>
          </a:p>
          <a:p>
            <a:pPr lvl="1"/>
            <a:r>
              <a:rPr lang="en-US" dirty="0" smtClean="0"/>
              <a:t>And in interviewers talking to suicidal patients</a:t>
            </a:r>
          </a:p>
          <a:p>
            <a:r>
              <a:rPr lang="en-US" dirty="0" smtClean="0"/>
              <a:t> Interviewer frequency showed strong relationship with severity of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57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57 participants</a:t>
            </a:r>
          </a:p>
          <a:p>
            <a:pPr lvl="1"/>
            <a:r>
              <a:rPr lang="en-US" dirty="0" smtClean="0"/>
              <a:t>Age 19-65</a:t>
            </a:r>
          </a:p>
          <a:p>
            <a:pPr lvl="1"/>
            <a:r>
              <a:rPr lang="en-US" dirty="0" smtClean="0"/>
              <a:t>Being treated for depression</a:t>
            </a:r>
          </a:p>
          <a:p>
            <a:r>
              <a:rPr lang="en-US" dirty="0" smtClean="0"/>
              <a:t>Symptom severity evaluated up to 4 times over 21-week period</a:t>
            </a:r>
            <a:endParaRPr lang="en-US" dirty="0"/>
          </a:p>
          <a:p>
            <a:r>
              <a:rPr lang="en-US" dirty="0" smtClean="0"/>
              <a:t>61 interviews with 36 participants used in analysis</a:t>
            </a:r>
          </a:p>
          <a:p>
            <a:pPr lvl="1"/>
            <a:r>
              <a:rPr lang="en-US" dirty="0" smtClean="0"/>
              <a:t>47 “high depression,” 14 “low depression”</a:t>
            </a:r>
          </a:p>
        </p:txBody>
      </p:sp>
    </p:spTree>
    <p:extLst>
      <p:ext uri="{BB962C8B-B14F-4D97-AF65-F5344CB8AC3E}">
        <p14:creationId xmlns:p14="http://schemas.microsoft.com/office/powerpoint/2010/main" val="304499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Acoustic features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 Frequency</a:t>
            </a:r>
          </a:p>
          <a:p>
            <a:r>
              <a:rPr lang="en-US" dirty="0" smtClean="0"/>
              <a:t>Maxima Dispersion Quotient </a:t>
            </a:r>
          </a:p>
          <a:p>
            <a:r>
              <a:rPr lang="en-US" dirty="0" smtClean="0"/>
              <a:t>Peak Slope</a:t>
            </a:r>
          </a:p>
          <a:p>
            <a:r>
              <a:rPr lang="en-US" dirty="0" smtClean="0"/>
              <a:t>Quasi Open Quotient</a:t>
            </a:r>
          </a:p>
          <a:p>
            <a:r>
              <a:rPr lang="en-US" dirty="0" smtClean="0"/>
              <a:t>Normalized Amplitude Quotient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19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Accommodation between interviewer and participant</a:t>
            </a:r>
          </a:p>
          <a:p>
            <a:pPr lvl="1"/>
            <a:r>
              <a:rPr lang="en-US" dirty="0" smtClean="0"/>
              <a:t>Time-aligned moving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599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and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Speech parameters highly correlated</a:t>
            </a:r>
          </a:p>
          <a:p>
            <a:endParaRPr lang="en-US" dirty="0"/>
          </a:p>
        </p:txBody>
      </p:sp>
      <p:pic>
        <p:nvPicPr>
          <p:cNvPr id="8" name="Picture 7" descr="Screen Shot 2015-02-06 at 11.11.5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7833"/>
            <a:ext cx="7909328" cy="296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19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effect for depression severity</a:t>
            </a:r>
          </a:p>
          <a:p>
            <a:r>
              <a:rPr lang="en-US" dirty="0" smtClean="0"/>
              <a:t>No effect for sex-by-depression severity</a:t>
            </a:r>
          </a:p>
          <a:p>
            <a:r>
              <a:rPr lang="en-US" dirty="0" smtClean="0"/>
              <a:t>Significant effect for sex</a:t>
            </a:r>
          </a:p>
          <a:p>
            <a:pPr lvl="1"/>
            <a:r>
              <a:rPr lang="en-US" dirty="0" err="1" smtClean="0"/>
              <a:t>Fundemental</a:t>
            </a:r>
            <a:r>
              <a:rPr lang="en-US" dirty="0" smtClean="0"/>
              <a:t> frequency much higher in women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19820183"/>
      </p:ext>
    </p:extLst>
  </p:cSld>
  <p:clrMapOvr>
    <a:masterClrMapping/>
  </p:clrMapOvr>
</p:sld>
</file>

<file path=ppt/theme/theme1.xml><?xml version="1.0" encoding="utf-8"?>
<a:theme xmlns:a="http://schemas.openxmlformats.org/drawingml/2006/main" name="DoubleBand_Pur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DoubleBand_ChildrensBlue</Template>
  <TotalTime>190</TotalTime>
  <Words>555</Words>
  <Application>Microsoft Macintosh PowerPoint</Application>
  <PresentationFormat>On-screen Show (4:3)</PresentationFormat>
  <Paragraphs>95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DoubleBand_Purple</vt:lpstr>
      <vt:lpstr>Dyadic Behavior Analysis in Depression Severity Assessment Interviews</vt:lpstr>
      <vt:lpstr> </vt:lpstr>
      <vt:lpstr>Previous Research</vt:lpstr>
      <vt:lpstr>Previous Research</vt:lpstr>
      <vt:lpstr>Methods</vt:lpstr>
      <vt:lpstr>Acoustic features</vt:lpstr>
      <vt:lpstr>Accommodation</vt:lpstr>
      <vt:lpstr>Data Analysis and Results</vt:lpstr>
      <vt:lpstr>Participant Behavior</vt:lpstr>
      <vt:lpstr>Interviewer Behavior</vt:lpstr>
      <vt:lpstr>Interviewer behavior</vt:lpstr>
      <vt:lpstr>Accommodation</vt:lpstr>
      <vt:lpstr>Discussion</vt:lpstr>
    </vt:vector>
  </TitlesOfParts>
  <Company>CCHMC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CCHMC</dc:creator>
  <cp:lastModifiedBy>CCHMC</cp:lastModifiedBy>
  <cp:revision>24</cp:revision>
  <dcterms:created xsi:type="dcterms:W3CDTF">2014-04-15T20:21:28Z</dcterms:created>
  <dcterms:modified xsi:type="dcterms:W3CDTF">2015-02-23T15:50:19Z</dcterms:modified>
</cp:coreProperties>
</file>